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heme/themeOverride1.xml" ContentType="application/vnd.openxmlformats-officedocument.themeOverride+xml"/>
  <Override PartName="/ppt/notesSlides/notesSlide15.xml" ContentType="application/vnd.openxmlformats-officedocument.presentationml.notesSlide+xml"/>
  <Override PartName="/ppt/theme/themeOverride2.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heme/themeOverride3.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heme/themeOverride4.xml" ContentType="application/vnd.openxmlformats-officedocument.themeOverride+xml"/>
  <Override PartName="/ppt/notesSlides/notesSlide20.xml" ContentType="application/vnd.openxmlformats-officedocument.presentationml.notesSlide+xml"/>
  <Override PartName="/ppt/theme/themeOverride5.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heme/themeOverride6.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 id="2147483682" r:id="rId2"/>
  </p:sldMasterIdLst>
  <p:notesMasterIdLst>
    <p:notesMasterId r:id="rId41"/>
  </p:notesMasterIdLst>
  <p:sldIdLst>
    <p:sldId id="256" r:id="rId3"/>
    <p:sldId id="334" r:id="rId4"/>
    <p:sldId id="326" r:id="rId5"/>
    <p:sldId id="275" r:id="rId6"/>
    <p:sldId id="302" r:id="rId7"/>
    <p:sldId id="281" r:id="rId8"/>
    <p:sldId id="301" r:id="rId9"/>
    <p:sldId id="342" r:id="rId10"/>
    <p:sldId id="331" r:id="rId11"/>
    <p:sldId id="337" r:id="rId12"/>
    <p:sldId id="339" r:id="rId13"/>
    <p:sldId id="343" r:id="rId14"/>
    <p:sldId id="323" r:id="rId15"/>
    <p:sldId id="325" r:id="rId16"/>
    <p:sldId id="333" r:id="rId17"/>
    <p:sldId id="324" r:id="rId18"/>
    <p:sldId id="318" r:id="rId19"/>
    <p:sldId id="317" r:id="rId20"/>
    <p:sldId id="308" r:id="rId21"/>
    <p:sldId id="321" r:id="rId22"/>
    <p:sldId id="309" r:id="rId23"/>
    <p:sldId id="310" r:id="rId24"/>
    <p:sldId id="332" r:id="rId25"/>
    <p:sldId id="335" r:id="rId26"/>
    <p:sldId id="311" r:id="rId27"/>
    <p:sldId id="312" r:id="rId28"/>
    <p:sldId id="313" r:id="rId29"/>
    <p:sldId id="314" r:id="rId30"/>
    <p:sldId id="327" r:id="rId31"/>
    <p:sldId id="328" r:id="rId32"/>
    <p:sldId id="329" r:id="rId33"/>
    <p:sldId id="330" r:id="rId34"/>
    <p:sldId id="315" r:id="rId35"/>
    <p:sldId id="316" r:id="rId36"/>
    <p:sldId id="336" r:id="rId37"/>
    <p:sldId id="340" r:id="rId38"/>
    <p:sldId id="341" r:id="rId39"/>
    <p:sldId id="300" r:id="rId40"/>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6E4A938-D1C3-4592-8C55-291578F1BC3D}">
  <a:tblStyle styleId="{C6E4A938-D1C3-4592-8C55-291578F1BC3D}"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4660"/>
  </p:normalViewPr>
  <p:slideViewPr>
    <p:cSldViewPr snapToGrid="0">
      <p:cViewPr varScale="1">
        <p:scale>
          <a:sx n="139" d="100"/>
          <a:sy n="139" d="100"/>
        </p:scale>
        <p:origin x="28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406400" y="696913"/>
            <a:ext cx="6199188"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40" y="4415790"/>
            <a:ext cx="5608320" cy="4183380"/>
          </a:xfrm>
          <a:prstGeom prst="rect">
            <a:avLst/>
          </a:prstGeom>
          <a:noFill/>
          <a:ln>
            <a:noFill/>
          </a:ln>
        </p:spPr>
        <p:txBody>
          <a:bodyPr lIns="93162" tIns="93162" rIns="93162" bIns="93162"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4" name="Shape 124"/>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3" name="Shape 15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887619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3" name="Shape 15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964401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576268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8009231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fld id="{FCCA012F-3DD3-4670-A901-D8F52DFB6953}" type="slidenum">
              <a:rPr kumimoji="0" lang="en-US" altLang="en-US" sz="1200" b="0" i="0" u="none" strike="noStrike" kern="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Arial"/>
                <a:sym typeface="Arial"/>
              </a:rPr>
              <a:pPr marL="0" marR="0" lvl="0" indent="0" algn="l" defTabSz="914400" rtl="0" eaLnBrk="1" fontAlgn="auto" latinLnBrk="0" hangingPunct="1">
                <a:lnSpc>
                  <a:spcPct val="100000"/>
                </a:lnSpc>
                <a:spcBef>
                  <a:spcPct val="0"/>
                </a:spcBef>
                <a:spcAft>
                  <a:spcPts val="0"/>
                </a:spcAft>
                <a:buClrTx/>
                <a:buSzTx/>
                <a:buFontTx/>
                <a:buNone/>
                <a:tabLst/>
                <a:defRPr/>
              </a:pPr>
              <a:t>15</a:t>
            </a:fld>
            <a:endParaRPr kumimoji="0" lang="en-US" altLang="en-US" sz="1200" b="0" i="0" u="none" strike="noStrike" kern="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a:sym typeface="Arial"/>
            </a:endParaRPr>
          </a:p>
        </p:txBody>
      </p:sp>
    </p:spTree>
    <p:extLst>
      <p:ext uri="{BB962C8B-B14F-4D97-AF65-F5344CB8AC3E}">
        <p14:creationId xmlns:p14="http://schemas.microsoft.com/office/powerpoint/2010/main" val="2879557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142216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627442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808744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771031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024892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CCA012F-3DD3-4670-A901-D8F52DFB6953}" type="slidenum">
              <a:rPr lang="en-US" altLang="en-US" smtClean="0"/>
              <a:pPr>
                <a:spcBef>
                  <a:spcPct val="0"/>
                </a:spcBef>
              </a:pPr>
              <a:t>3</a:t>
            </a:fld>
            <a:endParaRPr lang="en-US" altLang="en-US"/>
          </a:p>
        </p:txBody>
      </p:sp>
    </p:spTree>
    <p:extLst>
      <p:ext uri="{BB962C8B-B14F-4D97-AF65-F5344CB8AC3E}">
        <p14:creationId xmlns:p14="http://schemas.microsoft.com/office/powerpoint/2010/main" val="37180550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273216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1150307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832609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8600751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566660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4656969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1247824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6565701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7142609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677838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4153026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7692540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6771410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4848143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3659358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9331120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0121831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22699499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8" name="Shape 158"/>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161397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125099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552666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8" name="Shape 158"/>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92311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8" name="Shape 158"/>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noAutofit/>
          </a:bodyPr>
          <a:lstStyle/>
          <a:p>
            <a:pPr>
              <a:buClr>
                <a:schemeClr val="dk1"/>
              </a:buClr>
            </a:pPr>
            <a:endParaRPr>
              <a:solidFill>
                <a:schemeClr val="dk1"/>
              </a:solidFill>
              <a:latin typeface="Arial"/>
              <a:ea typeface="Arial"/>
              <a:cs typeface="Arial"/>
              <a:sym typeface="Arial"/>
            </a:endParaRPr>
          </a:p>
        </p:txBody>
      </p:sp>
    </p:spTree>
    <p:extLst>
      <p:ext uri="{BB962C8B-B14F-4D97-AF65-F5344CB8AC3E}">
        <p14:creationId xmlns:p14="http://schemas.microsoft.com/office/powerpoint/2010/main" val="3215213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CCA012F-3DD3-4670-A901-D8F52DFB6953}" type="slidenum">
              <a:rPr lang="en-US" altLang="en-US" smtClean="0"/>
              <a:pPr>
                <a:spcBef>
                  <a:spcPct val="0"/>
                </a:spcBef>
              </a:pPr>
              <a:t>9</a:t>
            </a:fld>
            <a:endParaRPr lang="en-US" altLang="en-US"/>
          </a:p>
        </p:txBody>
      </p:sp>
    </p:spTree>
    <p:extLst>
      <p:ext uri="{BB962C8B-B14F-4D97-AF65-F5344CB8AC3E}">
        <p14:creationId xmlns:p14="http://schemas.microsoft.com/office/powerpoint/2010/main" val="2741230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3" name="Shape 15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9644018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Cover and intro">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311708" y="2116175"/>
            <a:ext cx="8520600" cy="20526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5200" b="1"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5200" b="1">
                <a:solidFill>
                  <a:schemeClr val="dk1"/>
                </a:solidFill>
              </a:defRPr>
            </a:lvl2pPr>
            <a:lvl3pPr lvl="2" indent="0" algn="ctr">
              <a:spcBef>
                <a:spcPts val="0"/>
              </a:spcBef>
              <a:buClr>
                <a:schemeClr val="dk1"/>
              </a:buClr>
              <a:buFont typeface="Arial"/>
              <a:buNone/>
              <a:defRPr sz="5200" b="1">
                <a:solidFill>
                  <a:schemeClr val="dk1"/>
                </a:solidFill>
              </a:defRPr>
            </a:lvl3pPr>
            <a:lvl4pPr lvl="3" indent="0" algn="ctr">
              <a:spcBef>
                <a:spcPts val="0"/>
              </a:spcBef>
              <a:buClr>
                <a:schemeClr val="dk1"/>
              </a:buClr>
              <a:buFont typeface="Arial"/>
              <a:buNone/>
              <a:defRPr sz="5200" b="1">
                <a:solidFill>
                  <a:schemeClr val="dk1"/>
                </a:solidFill>
              </a:defRPr>
            </a:lvl4pPr>
            <a:lvl5pPr lvl="4" indent="0" algn="ctr">
              <a:spcBef>
                <a:spcPts val="0"/>
              </a:spcBef>
              <a:buClr>
                <a:schemeClr val="dk1"/>
              </a:buClr>
              <a:buFont typeface="Arial"/>
              <a:buNone/>
              <a:defRPr sz="5200" b="1">
                <a:solidFill>
                  <a:schemeClr val="dk1"/>
                </a:solidFill>
              </a:defRPr>
            </a:lvl5pPr>
            <a:lvl6pPr lvl="5" indent="0" algn="ctr">
              <a:spcBef>
                <a:spcPts val="0"/>
              </a:spcBef>
              <a:buClr>
                <a:schemeClr val="dk1"/>
              </a:buClr>
              <a:buFont typeface="Arial"/>
              <a:buNone/>
              <a:defRPr sz="5200" b="1">
                <a:solidFill>
                  <a:schemeClr val="dk1"/>
                </a:solidFill>
              </a:defRPr>
            </a:lvl6pPr>
            <a:lvl7pPr lvl="6" indent="0" algn="ctr">
              <a:spcBef>
                <a:spcPts val="0"/>
              </a:spcBef>
              <a:buClr>
                <a:schemeClr val="dk1"/>
              </a:buClr>
              <a:buFont typeface="Arial"/>
              <a:buNone/>
              <a:defRPr sz="5200" b="1">
                <a:solidFill>
                  <a:schemeClr val="dk1"/>
                </a:solidFill>
              </a:defRPr>
            </a:lvl7pPr>
            <a:lvl8pPr lvl="7" indent="0" algn="ctr">
              <a:spcBef>
                <a:spcPts val="0"/>
              </a:spcBef>
              <a:buClr>
                <a:schemeClr val="dk1"/>
              </a:buClr>
              <a:buFont typeface="Arial"/>
              <a:buNone/>
              <a:defRPr sz="5200" b="1">
                <a:solidFill>
                  <a:schemeClr val="dk1"/>
                </a:solidFill>
              </a:defRPr>
            </a:lvl8pPr>
            <a:lvl9pPr lvl="8" indent="0" algn="ctr">
              <a:spcBef>
                <a:spcPts val="0"/>
              </a:spcBef>
              <a:buClr>
                <a:schemeClr val="dk1"/>
              </a:buClr>
              <a:buFont typeface="Arial"/>
              <a:buNone/>
              <a:defRPr sz="5200" b="1">
                <a:solidFill>
                  <a:schemeClr val="dk1"/>
                </a:solidFill>
              </a:defRPr>
            </a:lvl9pPr>
          </a:lstStyle>
          <a:p>
            <a:endParaRPr/>
          </a:p>
        </p:txBody>
      </p:sp>
      <p:sp>
        <p:nvSpPr>
          <p:cNvPr id="10" name="Shape 10"/>
          <p:cNvSpPr txBox="1">
            <a:spLocks noGrp="1"/>
          </p:cNvSpPr>
          <p:nvPr>
            <p:ph type="subTitle" idx="1"/>
          </p:nvPr>
        </p:nvSpPr>
        <p:spPr>
          <a:xfrm>
            <a:off x="311700" y="4205725"/>
            <a:ext cx="8151600" cy="7926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2800" b="1" i="0" u="none" strike="noStrike" cap="none">
                <a:solidFill>
                  <a:srgbClr val="000000"/>
                </a:solidFill>
                <a:latin typeface="Arial"/>
                <a:ea typeface="Arial"/>
                <a:cs typeface="Arial"/>
                <a:sym typeface="Arial"/>
              </a:defRPr>
            </a:lvl1pPr>
            <a:lvl2pPr marL="457200" marR="0" lvl="1"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2pPr>
            <a:lvl3pPr marL="914400" marR="0" lvl="2"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3pPr>
            <a:lvl4pPr marL="1371600" marR="0" lvl="3"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4pPr>
            <a:lvl5pPr marL="1828800" marR="0" lvl="4"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5pPr>
            <a:lvl6pPr marL="2286000" marR="0" lvl="5"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6pPr>
            <a:lvl7pPr marL="2743200" marR="0" lvl="6"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7pPr>
            <a:lvl8pPr marL="3200400" marR="0" lvl="7"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8pPr>
            <a:lvl9pPr marL="3657600" marR="0" lvl="8" indent="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9pPr>
          </a:lstStyle>
          <a:p>
            <a:endParaRPr/>
          </a:p>
        </p:txBody>
      </p:sp>
      <p:pic>
        <p:nvPicPr>
          <p:cNvPr id="11" name="Shape 11" descr="ASU_Horiz_RGB_Digital_MaroonGold.png"/>
          <p:cNvPicPr preferRelativeResize="0"/>
          <p:nvPr/>
        </p:nvPicPr>
        <p:blipFill>
          <a:blip r:embed="rId2">
            <a:alphaModFix/>
          </a:blip>
          <a:stretch>
            <a:fillRect/>
          </a:stretch>
        </p:blipFill>
        <p:spPr>
          <a:xfrm>
            <a:off x="245068" y="187047"/>
            <a:ext cx="3844969" cy="10671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Gold chapter break or bold statement gold 2">
    <p:bg>
      <p:bgPr>
        <a:solidFill>
          <a:schemeClr val="accent1"/>
        </a:solidFill>
        <a:effectLst/>
      </p:bgPr>
    </p:bg>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311700" y="1283225"/>
            <a:ext cx="8520600" cy="572700"/>
          </a:xfrm>
          <a:prstGeom prst="rect">
            <a:avLst/>
          </a:prstGeom>
          <a:noFill/>
          <a:ln>
            <a:noFill/>
          </a:ln>
        </p:spPr>
        <p:txBody>
          <a:bodyPr lIns="91425" tIns="91425" rIns="91425" bIns="91425" anchor="t" anchorCtr="0"/>
          <a:lstStyle>
            <a:lvl1pPr marL="0" marR="0" lvl="0" indent="0" rtl="0">
              <a:lnSpc>
                <a:spcPct val="100000"/>
              </a:lnSpc>
              <a:spcBef>
                <a:spcPts val="0"/>
              </a:spcBef>
              <a:spcAft>
                <a:spcPts val="0"/>
              </a:spcAft>
              <a:buClr>
                <a:schemeClr val="dk1"/>
              </a:buClr>
              <a:buFont typeface="Arial"/>
              <a:buNone/>
              <a:defRPr sz="7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45" name="Shape 45"/>
          <p:cNvSpPr txBox="1">
            <a:spLocks noGrp="1"/>
          </p:cNvSpPr>
          <p:nvPr>
            <p:ph type="subTitle" idx="1"/>
          </p:nvPr>
        </p:nvSpPr>
        <p:spPr>
          <a:xfrm>
            <a:off x="436825" y="1005325"/>
            <a:ext cx="7508700" cy="357000"/>
          </a:xfrm>
          <a:prstGeom prst="rect">
            <a:avLst/>
          </a:prstGeom>
          <a:noFill/>
          <a:ln>
            <a:noFill/>
          </a:ln>
        </p:spPr>
        <p:txBody>
          <a:bodyPr lIns="91425" tIns="91425" rIns="91425" bIns="91425" anchor="t" anchorCtr="0"/>
          <a:lstStyle>
            <a:lvl1pPr marL="0" marR="0" lvl="0"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1pPr>
            <a:lvl2pPr marL="457200" marR="0" lvl="1"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2pPr>
            <a:lvl3pPr marL="914400" marR="0" lvl="2"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3pPr>
            <a:lvl4pPr marL="1371600" marR="0" lvl="3"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4pPr>
            <a:lvl5pPr marL="1828800" marR="0" lvl="4"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5pPr>
            <a:lvl6pPr marL="2286000" marR="0" lvl="5"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6pPr>
            <a:lvl7pPr marL="2743200" marR="0" lvl="6"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7pPr>
            <a:lvl8pPr marL="3200400" marR="0" lvl="7"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8pPr>
            <a:lvl9pPr marL="3657600" marR="0" lvl="8" indent="0"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Gold chapter break or bold statement gold 1">
    <p:bg>
      <p:bgPr>
        <a:solidFill>
          <a:schemeClr val="accent2"/>
        </a:solidFill>
        <a:effectLst/>
      </p:bgPr>
    </p:bg>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826025"/>
            <a:ext cx="62463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lt1"/>
              </a:buClr>
              <a:buFont typeface="Arial"/>
              <a:buNone/>
              <a:defRPr sz="6200" b="1" i="0" u="none" strike="noStrike" cap="none">
                <a:solidFill>
                  <a:schemeClr val="lt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hapter break bar">
    <p:spTree>
      <p:nvGrpSpPr>
        <p:cNvPr id="1" name="Shape 48"/>
        <p:cNvGrpSpPr/>
        <p:nvPr/>
      </p:nvGrpSpPr>
      <p:grpSpPr>
        <a:xfrm>
          <a:off x="0" y="0"/>
          <a:ext cx="0" cy="0"/>
          <a:chOff x="0" y="0"/>
          <a:chExt cx="0" cy="0"/>
        </a:xfrm>
      </p:grpSpPr>
      <p:sp>
        <p:nvSpPr>
          <p:cNvPr id="49" name="Shape 49"/>
          <p:cNvSpPr/>
          <p:nvPr/>
        </p:nvSpPr>
        <p:spPr>
          <a:xfrm>
            <a:off x="0" y="1314450"/>
            <a:ext cx="9144000" cy="1543200"/>
          </a:xfrm>
          <a:prstGeom prst="rect">
            <a:avLst/>
          </a:prstGeom>
          <a:solidFill>
            <a:schemeClr val="accent1"/>
          </a:solidFill>
          <a:ln>
            <a:noFill/>
          </a:ln>
        </p:spPr>
        <p:txBody>
          <a:bodyPr lIns="121900" tIns="60925" rIns="121900" bIns="60925" anchor="ctr" anchorCtr="0">
            <a:noAutofit/>
          </a:bodyPr>
          <a:lstStyle/>
          <a:p>
            <a:pPr marL="0" marR="0" lvl="0" indent="0" algn="ctr" rtl="0">
              <a:lnSpc>
                <a:spcPct val="100000"/>
              </a:lnSpc>
              <a:spcBef>
                <a:spcPts val="0"/>
              </a:spcBef>
              <a:spcAft>
                <a:spcPts val="0"/>
              </a:spcAft>
              <a:buClr>
                <a:srgbClr val="000000"/>
              </a:buClr>
              <a:buFont typeface="Arial"/>
              <a:buNone/>
            </a:pPr>
            <a:endParaRPr sz="3700" b="1" i="0" u="none" strike="noStrike" cap="none">
              <a:solidFill>
                <a:schemeClr val="lt1"/>
              </a:solidFill>
              <a:latin typeface="Arial"/>
              <a:ea typeface="Arial"/>
              <a:cs typeface="Arial"/>
              <a:sym typeface="Arial"/>
            </a:endParaRPr>
          </a:p>
        </p:txBody>
      </p:sp>
      <p:sp>
        <p:nvSpPr>
          <p:cNvPr id="50" name="Shape 50"/>
          <p:cNvSpPr txBox="1">
            <a:spLocks noGrp="1"/>
          </p:cNvSpPr>
          <p:nvPr>
            <p:ph type="title"/>
          </p:nvPr>
        </p:nvSpPr>
        <p:spPr>
          <a:xfrm>
            <a:off x="381837" y="1600200"/>
            <a:ext cx="8112900" cy="10215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1"/>
              </a:buClr>
              <a:buSzPct val="100000"/>
              <a:buFont typeface="Arial"/>
              <a:buNone/>
              <a:defRPr sz="4800" b="1" i="0" u="none" strike="noStrike" cap="none">
                <a:solidFill>
                  <a:schemeClr val="dk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hapter break maroon bar">
    <p:spTree>
      <p:nvGrpSpPr>
        <p:cNvPr id="1" name="Shape 51"/>
        <p:cNvGrpSpPr/>
        <p:nvPr/>
      </p:nvGrpSpPr>
      <p:grpSpPr>
        <a:xfrm>
          <a:off x="0" y="0"/>
          <a:ext cx="0" cy="0"/>
          <a:chOff x="0" y="0"/>
          <a:chExt cx="0" cy="0"/>
        </a:xfrm>
      </p:grpSpPr>
      <p:sp>
        <p:nvSpPr>
          <p:cNvPr id="52" name="Shape 52"/>
          <p:cNvSpPr/>
          <p:nvPr/>
        </p:nvSpPr>
        <p:spPr>
          <a:xfrm>
            <a:off x="0" y="1314450"/>
            <a:ext cx="9144000" cy="1543200"/>
          </a:xfrm>
          <a:prstGeom prst="rect">
            <a:avLst/>
          </a:prstGeom>
          <a:solidFill>
            <a:schemeClr val="accent2"/>
          </a:solidFill>
          <a:ln>
            <a:noFill/>
          </a:ln>
        </p:spPr>
        <p:txBody>
          <a:bodyPr lIns="121900" tIns="60925" rIns="121900" bIns="60925" anchor="ctr" anchorCtr="0">
            <a:noAutofit/>
          </a:bodyPr>
          <a:lstStyle/>
          <a:p>
            <a:pPr marL="0" marR="0" lvl="0" indent="0" algn="ctr" rtl="0">
              <a:lnSpc>
                <a:spcPct val="100000"/>
              </a:lnSpc>
              <a:spcBef>
                <a:spcPts val="0"/>
              </a:spcBef>
              <a:spcAft>
                <a:spcPts val="0"/>
              </a:spcAft>
              <a:buClr>
                <a:srgbClr val="000000"/>
              </a:buClr>
              <a:buFont typeface="Arial"/>
              <a:buNone/>
            </a:pPr>
            <a:endParaRPr sz="3700" b="1" i="0" u="none" strike="noStrike" cap="none">
              <a:solidFill>
                <a:schemeClr val="dk2"/>
              </a:solidFill>
              <a:latin typeface="Arial"/>
              <a:ea typeface="Arial"/>
              <a:cs typeface="Arial"/>
              <a:sym typeface="Arial"/>
            </a:endParaRPr>
          </a:p>
        </p:txBody>
      </p:sp>
      <p:sp>
        <p:nvSpPr>
          <p:cNvPr id="53" name="Shape 53"/>
          <p:cNvSpPr txBox="1">
            <a:spLocks noGrp="1"/>
          </p:cNvSpPr>
          <p:nvPr>
            <p:ph type="title"/>
          </p:nvPr>
        </p:nvSpPr>
        <p:spPr>
          <a:xfrm>
            <a:off x="381837" y="1600200"/>
            <a:ext cx="8112900" cy="10215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1"/>
              </a:buClr>
              <a:buFont typeface="Arial"/>
              <a:buNone/>
              <a:defRPr sz="4800" b="1" i="0" u="none" strike="noStrike" cap="none">
                <a:solidFill>
                  <a:schemeClr val="lt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Headline with text 1">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61" name="Shape 61"/>
          <p:cNvSpPr txBox="1">
            <a:spLocks noGrp="1"/>
          </p:cNvSpPr>
          <p:nvPr>
            <p:ph type="body" idx="1"/>
          </p:nvPr>
        </p:nvSpPr>
        <p:spPr>
          <a:xfrm>
            <a:off x="311698" y="1204825"/>
            <a:ext cx="7820400" cy="32016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Section title and description 1">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265500" y="393025"/>
            <a:ext cx="4843800" cy="14823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4200" b="1" i="0" u="none" strike="noStrike" cap="none">
                <a:solidFill>
                  <a:schemeClr val="dk1"/>
                </a:solidFill>
                <a:latin typeface="Arial"/>
                <a:ea typeface="Arial"/>
                <a:cs typeface="Arial"/>
                <a:sym typeface="Arial"/>
              </a:defRPr>
            </a:lvl1pPr>
            <a:lvl2pPr lvl="1" indent="0" algn="ctr" rtl="0">
              <a:spcBef>
                <a:spcPts val="0"/>
              </a:spcBef>
              <a:buClr>
                <a:schemeClr val="dk1"/>
              </a:buClr>
              <a:buFont typeface="Arial"/>
              <a:buNone/>
              <a:defRPr sz="4200" b="1">
                <a:solidFill>
                  <a:schemeClr val="dk1"/>
                </a:solidFill>
              </a:defRPr>
            </a:lvl2pPr>
            <a:lvl3pPr lvl="2" indent="0" algn="ctr" rtl="0">
              <a:spcBef>
                <a:spcPts val="0"/>
              </a:spcBef>
              <a:buClr>
                <a:schemeClr val="dk1"/>
              </a:buClr>
              <a:buFont typeface="Arial"/>
              <a:buNone/>
              <a:defRPr sz="4200" b="1">
                <a:solidFill>
                  <a:schemeClr val="dk1"/>
                </a:solidFill>
              </a:defRPr>
            </a:lvl3pPr>
            <a:lvl4pPr lvl="3" indent="0" algn="ctr" rtl="0">
              <a:spcBef>
                <a:spcPts val="0"/>
              </a:spcBef>
              <a:buClr>
                <a:schemeClr val="dk1"/>
              </a:buClr>
              <a:buFont typeface="Arial"/>
              <a:buNone/>
              <a:defRPr sz="4200" b="1">
                <a:solidFill>
                  <a:schemeClr val="dk1"/>
                </a:solidFill>
              </a:defRPr>
            </a:lvl4pPr>
            <a:lvl5pPr lvl="4" indent="0" algn="ctr" rtl="0">
              <a:spcBef>
                <a:spcPts val="0"/>
              </a:spcBef>
              <a:buClr>
                <a:schemeClr val="dk1"/>
              </a:buClr>
              <a:buFont typeface="Arial"/>
              <a:buNone/>
              <a:defRPr sz="4200" b="1">
                <a:solidFill>
                  <a:schemeClr val="dk1"/>
                </a:solidFill>
              </a:defRPr>
            </a:lvl5pPr>
            <a:lvl6pPr lvl="5" indent="0" algn="ctr" rtl="0">
              <a:spcBef>
                <a:spcPts val="0"/>
              </a:spcBef>
              <a:buClr>
                <a:schemeClr val="dk1"/>
              </a:buClr>
              <a:buFont typeface="Arial"/>
              <a:buNone/>
              <a:defRPr sz="4200" b="1">
                <a:solidFill>
                  <a:schemeClr val="dk1"/>
                </a:solidFill>
              </a:defRPr>
            </a:lvl6pPr>
            <a:lvl7pPr lvl="6" indent="0" algn="ctr" rtl="0">
              <a:spcBef>
                <a:spcPts val="0"/>
              </a:spcBef>
              <a:buClr>
                <a:schemeClr val="dk1"/>
              </a:buClr>
              <a:buFont typeface="Arial"/>
              <a:buNone/>
              <a:defRPr sz="4200" b="1">
                <a:solidFill>
                  <a:schemeClr val="dk1"/>
                </a:solidFill>
              </a:defRPr>
            </a:lvl7pPr>
            <a:lvl8pPr lvl="7" indent="0" algn="ctr" rtl="0">
              <a:spcBef>
                <a:spcPts val="0"/>
              </a:spcBef>
              <a:buClr>
                <a:schemeClr val="dk1"/>
              </a:buClr>
              <a:buFont typeface="Arial"/>
              <a:buNone/>
              <a:defRPr sz="4200" b="1">
                <a:solidFill>
                  <a:schemeClr val="dk1"/>
                </a:solidFill>
              </a:defRPr>
            </a:lvl8pPr>
            <a:lvl9pPr lvl="8" indent="0" algn="ctr" rtl="0">
              <a:spcBef>
                <a:spcPts val="0"/>
              </a:spcBef>
              <a:buClr>
                <a:schemeClr val="dk1"/>
              </a:buClr>
              <a:buFont typeface="Arial"/>
              <a:buNone/>
              <a:defRPr sz="4200" b="1">
                <a:solidFill>
                  <a:schemeClr val="dk1"/>
                </a:solidFill>
              </a:defRPr>
            </a:lvl9pPr>
          </a:lstStyle>
          <a:p>
            <a:endParaRPr/>
          </a:p>
        </p:txBody>
      </p:sp>
      <p:sp>
        <p:nvSpPr>
          <p:cNvPr id="64" name="Shape 64"/>
          <p:cNvSpPr txBox="1">
            <a:spLocks noGrp="1"/>
          </p:cNvSpPr>
          <p:nvPr>
            <p:ph type="subTitle" idx="1"/>
          </p:nvPr>
        </p:nvSpPr>
        <p:spPr>
          <a:xfrm>
            <a:off x="5451275" y="571350"/>
            <a:ext cx="2904600" cy="12351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1pPr>
            <a:lvl2pPr marL="457200" marR="0" lvl="1"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2pPr>
            <a:lvl3pPr marL="914400" marR="0" lvl="2"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3pPr>
            <a:lvl4pPr marL="1371600" marR="0" lvl="3"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4pPr>
            <a:lvl5pPr marL="1828800" marR="0" lvl="4"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5pPr>
            <a:lvl6pPr marL="2286000" marR="0" lvl="5"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6pPr>
            <a:lvl7pPr marL="2743200" marR="0" lvl="6"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7pPr>
            <a:lvl8pPr marL="3200400" marR="0" lvl="7"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8pPr>
            <a:lvl9pPr marL="3657600" marR="0" lvl="8" indent="0" algn="ctr" rtl="0">
              <a:lnSpc>
                <a:spcPct val="100000"/>
              </a:lnSpc>
              <a:spcBef>
                <a:spcPts val="0"/>
              </a:spcBef>
              <a:spcAft>
                <a:spcPts val="0"/>
              </a:spcAft>
              <a:buClr>
                <a:srgbClr val="000000"/>
              </a:buClr>
              <a:buFont typeface="Arial"/>
              <a:buNone/>
              <a:defRPr sz="21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F50362-0D2D-4C20-BE9B-253092BE41BD}" type="datetimeFigureOut">
              <a:rPr lang="en-US" altLang="en-US"/>
              <a:pPr>
                <a:defRPr/>
              </a:pPr>
              <a:t>2/7/2024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4DAE75-F874-4353-BAC0-E4D7679B94C6}" type="slidenum">
              <a:rPr lang="en-US" altLang="en-US"/>
              <a:pPr>
                <a:defRPr/>
              </a:pPr>
              <a:t>‹#›</a:t>
            </a:fld>
            <a:endParaRPr lang="en-US" altLang="en-US"/>
          </a:p>
        </p:txBody>
      </p:sp>
    </p:spTree>
    <p:extLst>
      <p:ext uri="{BB962C8B-B14F-4D97-AF65-F5344CB8AC3E}">
        <p14:creationId xmlns:p14="http://schemas.microsoft.com/office/powerpoint/2010/main" val="1495611356"/>
      </p:ext>
    </p:extLst>
  </p:cSld>
  <p:clrMapOvr>
    <a:masterClrMapping/>
  </p:clrMapOvr>
  <p:transition>
    <p:push/>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Cover Intro Option 2">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11700" y="12832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7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70" name="Shape 70"/>
          <p:cNvSpPr txBox="1">
            <a:spLocks noGrp="1"/>
          </p:cNvSpPr>
          <p:nvPr>
            <p:ph type="subTitle" idx="1"/>
          </p:nvPr>
        </p:nvSpPr>
        <p:spPr>
          <a:xfrm>
            <a:off x="360625" y="1005325"/>
            <a:ext cx="7508700" cy="3570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9pPr>
          </a:lstStyle>
          <a:p>
            <a:endParaRPr/>
          </a:p>
        </p:txBody>
      </p:sp>
      <p:pic>
        <p:nvPicPr>
          <p:cNvPr id="71" name="Shape 71"/>
          <p:cNvPicPr preferRelativeResize="0"/>
          <p:nvPr/>
        </p:nvPicPr>
        <p:blipFill rotWithShape="1">
          <a:blip r:embed="rId2">
            <a:alphaModFix/>
          </a:blip>
          <a:srcRect/>
          <a:stretch/>
        </p:blipFill>
        <p:spPr>
          <a:xfrm>
            <a:off x="167375" y="3799423"/>
            <a:ext cx="3464699" cy="961499"/>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Headline with text 1">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95" name="Shape 95"/>
          <p:cNvSpPr txBox="1">
            <a:spLocks noGrp="1"/>
          </p:cNvSpPr>
          <p:nvPr>
            <p:ph type="body" idx="1"/>
          </p:nvPr>
        </p:nvSpPr>
        <p:spPr>
          <a:xfrm>
            <a:off x="311697" y="1204825"/>
            <a:ext cx="7820400" cy="3201599"/>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cSld name="Headline with text">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endParaRPr/>
          </a:p>
        </p:txBody>
      </p:sp>
      <p:sp>
        <p:nvSpPr>
          <p:cNvPr id="106" name="Shape 106"/>
          <p:cNvSpPr txBox="1">
            <a:spLocks noGrp="1"/>
          </p:cNvSpPr>
          <p:nvPr>
            <p:ph type="body" idx="1"/>
          </p:nvPr>
        </p:nvSpPr>
        <p:spPr>
          <a:xfrm>
            <a:off x="100575" y="1204825"/>
            <a:ext cx="8031600" cy="3201599"/>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hapter break agenda">
    <p:bg>
      <p:bgPr>
        <a:solidFill>
          <a:srgbClr val="000000"/>
        </a:solidFill>
        <a:effectLst/>
      </p:bgPr>
    </p:bg>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464100" y="2045225"/>
            <a:ext cx="2787600" cy="572700"/>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FFFFFF"/>
              </a:buClr>
              <a:buSzPct val="100000"/>
              <a:buFont typeface="Arial"/>
              <a:buNone/>
              <a:defRPr sz="4800" b="1" i="0" u="none" strike="noStrike" cap="none">
                <a:solidFill>
                  <a:srgbClr val="FFFFFF"/>
                </a:solidFill>
                <a:latin typeface="Arial"/>
                <a:ea typeface="Arial"/>
                <a:cs typeface="Arial"/>
                <a:sym typeface="Arial"/>
              </a:defRPr>
            </a:lvl1pPr>
            <a:lvl2pPr lvl="1" indent="0" algn="r" rtl="0">
              <a:spcBef>
                <a:spcPts val="0"/>
              </a:spcBef>
              <a:buClr>
                <a:srgbClr val="FFFFFF"/>
              </a:buClr>
              <a:buSzPct val="100000"/>
              <a:buFont typeface="Arial"/>
              <a:buNone/>
              <a:defRPr sz="4800" b="1">
                <a:solidFill>
                  <a:srgbClr val="FFFFFF"/>
                </a:solidFill>
              </a:defRPr>
            </a:lvl2pPr>
            <a:lvl3pPr lvl="2" indent="0" algn="r" rtl="0">
              <a:spcBef>
                <a:spcPts val="0"/>
              </a:spcBef>
              <a:buClr>
                <a:srgbClr val="FFFFFF"/>
              </a:buClr>
              <a:buSzPct val="100000"/>
              <a:buFont typeface="Arial"/>
              <a:buNone/>
              <a:defRPr sz="4800" b="1">
                <a:solidFill>
                  <a:srgbClr val="FFFFFF"/>
                </a:solidFill>
              </a:defRPr>
            </a:lvl3pPr>
            <a:lvl4pPr lvl="3" indent="0" algn="r" rtl="0">
              <a:spcBef>
                <a:spcPts val="0"/>
              </a:spcBef>
              <a:buClr>
                <a:srgbClr val="FFFFFF"/>
              </a:buClr>
              <a:buSzPct val="100000"/>
              <a:buFont typeface="Arial"/>
              <a:buNone/>
              <a:defRPr sz="4800" b="1">
                <a:solidFill>
                  <a:srgbClr val="FFFFFF"/>
                </a:solidFill>
              </a:defRPr>
            </a:lvl4pPr>
            <a:lvl5pPr lvl="4" indent="0" algn="r" rtl="0">
              <a:spcBef>
                <a:spcPts val="0"/>
              </a:spcBef>
              <a:buClr>
                <a:srgbClr val="FFFFFF"/>
              </a:buClr>
              <a:buSzPct val="100000"/>
              <a:buFont typeface="Arial"/>
              <a:buNone/>
              <a:defRPr sz="4800" b="1">
                <a:solidFill>
                  <a:srgbClr val="FFFFFF"/>
                </a:solidFill>
              </a:defRPr>
            </a:lvl5pPr>
            <a:lvl6pPr lvl="5" indent="0" algn="r" rtl="0">
              <a:spcBef>
                <a:spcPts val="0"/>
              </a:spcBef>
              <a:buClr>
                <a:srgbClr val="FFFFFF"/>
              </a:buClr>
              <a:buSzPct val="100000"/>
              <a:buFont typeface="Arial"/>
              <a:buNone/>
              <a:defRPr sz="4800" b="1">
                <a:solidFill>
                  <a:srgbClr val="FFFFFF"/>
                </a:solidFill>
              </a:defRPr>
            </a:lvl6pPr>
            <a:lvl7pPr lvl="6" indent="0" algn="r" rtl="0">
              <a:spcBef>
                <a:spcPts val="0"/>
              </a:spcBef>
              <a:buClr>
                <a:srgbClr val="FFFFFF"/>
              </a:buClr>
              <a:buSzPct val="100000"/>
              <a:buFont typeface="Arial"/>
              <a:buNone/>
              <a:defRPr sz="4800" b="1">
                <a:solidFill>
                  <a:srgbClr val="FFFFFF"/>
                </a:solidFill>
              </a:defRPr>
            </a:lvl7pPr>
            <a:lvl8pPr lvl="7" indent="0" algn="r" rtl="0">
              <a:spcBef>
                <a:spcPts val="0"/>
              </a:spcBef>
              <a:buClr>
                <a:srgbClr val="FFFFFF"/>
              </a:buClr>
              <a:buSzPct val="100000"/>
              <a:buFont typeface="Arial"/>
              <a:buNone/>
              <a:defRPr sz="4800" b="1">
                <a:solidFill>
                  <a:srgbClr val="FFFFFF"/>
                </a:solidFill>
              </a:defRPr>
            </a:lvl8pPr>
            <a:lvl9pPr lvl="8" indent="0" algn="r" rtl="0">
              <a:spcBef>
                <a:spcPts val="0"/>
              </a:spcBef>
              <a:buClr>
                <a:srgbClr val="FFFFFF"/>
              </a:buClr>
              <a:buSzPct val="100000"/>
              <a:buFont typeface="Arial"/>
              <a:buNone/>
              <a:defRPr sz="4800" b="1">
                <a:solidFill>
                  <a:srgbClr val="FFFFFF"/>
                </a:solidFill>
              </a:defRPr>
            </a:lvl9pPr>
          </a:lstStyle>
          <a:p>
            <a:endParaRPr/>
          </a:p>
        </p:txBody>
      </p:sp>
      <p:sp>
        <p:nvSpPr>
          <p:cNvPr id="14" name="Shape 14"/>
          <p:cNvSpPr txBox="1"/>
          <p:nvPr/>
        </p:nvSpPr>
        <p:spPr>
          <a:xfrm>
            <a:off x="3664989" y="371598"/>
            <a:ext cx="1057200" cy="3531600"/>
          </a:xfrm>
          <a:prstGeom prst="rect">
            <a:avLst/>
          </a:prstGeom>
          <a:noFill/>
          <a:ln>
            <a:noFill/>
          </a:ln>
        </p:spPr>
        <p:txBody>
          <a:bodyPr lIns="68575" tIns="34275" rIns="68575" bIns="34275" anchor="t" anchorCtr="0">
            <a:noAutofit/>
          </a:bodyPr>
          <a:lstStyle/>
          <a:p>
            <a:pPr marL="0" marR="0" lvl="0" indent="0" algn="l" rtl="0">
              <a:spcBef>
                <a:spcPts val="0"/>
              </a:spcBef>
              <a:spcAft>
                <a:spcPts val="0"/>
              </a:spcAft>
              <a:buSzPct val="25000"/>
              <a:buNone/>
            </a:pPr>
            <a:r>
              <a:rPr lang="en" sz="22500" b="0" i="0" u="none" strike="noStrike" cap="none">
                <a:solidFill>
                  <a:schemeClr val="accent1"/>
                </a:solidFill>
                <a:latin typeface="Arial"/>
                <a:ea typeface="Arial"/>
                <a:cs typeface="Arial"/>
                <a:sym typeface="Arial"/>
              </a:rPr>
              <a:t>{</a:t>
            </a:r>
          </a:p>
        </p:txBody>
      </p:sp>
      <p:sp>
        <p:nvSpPr>
          <p:cNvPr id="15" name="Shape 15"/>
          <p:cNvSpPr txBox="1">
            <a:spLocks noGrp="1"/>
          </p:cNvSpPr>
          <p:nvPr>
            <p:ph type="subTitle" idx="1"/>
          </p:nvPr>
        </p:nvSpPr>
        <p:spPr>
          <a:xfrm>
            <a:off x="4925925" y="1039900"/>
            <a:ext cx="3589500" cy="2755800"/>
          </a:xfrm>
          <a:prstGeom prst="rect">
            <a:avLst/>
          </a:prstGeom>
        </p:spPr>
        <p:txBody>
          <a:bodyPr lIns="91425" tIns="91425" rIns="91425" bIns="91425" anchor="ctr" anchorCtr="0"/>
          <a:lstStyle>
            <a:lvl1pPr marL="457200" lvl="0" indent="-228600">
              <a:spcBef>
                <a:spcPts val="0"/>
              </a:spcBef>
              <a:buNone/>
              <a:defRPr b="1">
                <a:solidFill>
                  <a:srgbClr val="FFFFFF"/>
                </a:solidFill>
              </a:defRPr>
            </a:lvl1pPr>
            <a:lvl2pPr lvl="1">
              <a:spcBef>
                <a:spcPts val="0"/>
              </a:spcBef>
              <a:buNone/>
              <a:defRPr b="1">
                <a:solidFill>
                  <a:srgbClr val="FFFFFF"/>
                </a:solidFill>
              </a:defRPr>
            </a:lvl2pPr>
            <a:lvl3pPr lvl="2">
              <a:spcBef>
                <a:spcPts val="0"/>
              </a:spcBef>
              <a:buNone/>
              <a:defRPr b="1">
                <a:solidFill>
                  <a:srgbClr val="FFFFFF"/>
                </a:solidFill>
              </a:defRPr>
            </a:lvl3pPr>
            <a:lvl4pPr lvl="3">
              <a:spcBef>
                <a:spcPts val="0"/>
              </a:spcBef>
              <a:buNone/>
              <a:defRPr b="1">
                <a:solidFill>
                  <a:srgbClr val="FFFFFF"/>
                </a:solidFill>
              </a:defRPr>
            </a:lvl4pPr>
            <a:lvl5pPr lvl="4">
              <a:spcBef>
                <a:spcPts val="0"/>
              </a:spcBef>
              <a:buNone/>
              <a:defRPr b="1">
                <a:solidFill>
                  <a:srgbClr val="FFFFFF"/>
                </a:solidFill>
              </a:defRPr>
            </a:lvl5pPr>
            <a:lvl6pPr lvl="5">
              <a:spcBef>
                <a:spcPts val="0"/>
              </a:spcBef>
              <a:buNone/>
              <a:defRPr b="1">
                <a:solidFill>
                  <a:srgbClr val="FFFFFF"/>
                </a:solidFill>
              </a:defRPr>
            </a:lvl6pPr>
            <a:lvl7pPr lvl="6">
              <a:spcBef>
                <a:spcPts val="0"/>
              </a:spcBef>
              <a:buNone/>
              <a:defRPr b="1">
                <a:solidFill>
                  <a:srgbClr val="FFFFFF"/>
                </a:solidFill>
              </a:defRPr>
            </a:lvl7pPr>
            <a:lvl8pPr lvl="7">
              <a:spcBef>
                <a:spcPts val="0"/>
              </a:spcBef>
              <a:buNone/>
              <a:defRPr b="1">
                <a:solidFill>
                  <a:srgbClr val="FFFFFF"/>
                </a:solidFill>
              </a:defRPr>
            </a:lvl8pPr>
            <a:lvl9pPr lvl="8">
              <a:spcBef>
                <a:spcPts val="0"/>
              </a:spcBef>
              <a:buNone/>
              <a:defRPr b="1">
                <a:solidFill>
                  <a:srgbClr val="FFFFFF"/>
                </a:solidFill>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Headline with 3 column">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109" name="Shape 109"/>
          <p:cNvSpPr txBox="1">
            <a:spLocks noGrp="1"/>
          </p:cNvSpPr>
          <p:nvPr>
            <p:ph type="body" idx="1"/>
          </p:nvPr>
        </p:nvSpPr>
        <p:spPr>
          <a:xfrm>
            <a:off x="6215500" y="1163025"/>
            <a:ext cx="2403599" cy="3201599"/>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
        <p:nvSpPr>
          <p:cNvPr id="110" name="Shape 110"/>
          <p:cNvSpPr txBox="1">
            <a:spLocks noGrp="1"/>
          </p:cNvSpPr>
          <p:nvPr>
            <p:ph type="body" idx="2"/>
          </p:nvPr>
        </p:nvSpPr>
        <p:spPr>
          <a:xfrm>
            <a:off x="3274550" y="1184665"/>
            <a:ext cx="2403599" cy="3201599"/>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
        <p:nvSpPr>
          <p:cNvPr id="111" name="Shape 111"/>
          <p:cNvSpPr txBox="1">
            <a:spLocks noGrp="1"/>
          </p:cNvSpPr>
          <p:nvPr>
            <p:ph type="body" idx="3"/>
          </p:nvPr>
        </p:nvSpPr>
        <p:spPr>
          <a:xfrm>
            <a:off x="405375" y="1204825"/>
            <a:ext cx="2403599" cy="3201599"/>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Custom Layout 1">
    <p:spTree>
      <p:nvGrpSpPr>
        <p:cNvPr id="1" name="Shape 112"/>
        <p:cNvGrpSpPr/>
        <p:nvPr/>
      </p:nvGrpSpPr>
      <p:grpSpPr>
        <a:xfrm>
          <a:off x="0" y="0"/>
          <a:ext cx="0" cy="0"/>
          <a:chOff x="0" y="0"/>
          <a:chExt cx="0" cy="0"/>
        </a:xfrm>
      </p:grpSpPr>
      <p:sp>
        <p:nvSpPr>
          <p:cNvPr id="113" name="Shape 113"/>
          <p:cNvSpPr txBox="1">
            <a:spLocks noGrp="1"/>
          </p:cNvSpPr>
          <p:nvPr>
            <p:ph type="subTitle" idx="1"/>
          </p:nvPr>
        </p:nvSpPr>
        <p:spPr>
          <a:xfrm>
            <a:off x="311700" y="1005325"/>
            <a:ext cx="7508699" cy="3570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9pPr>
          </a:lstStyle>
          <a:p>
            <a:endParaRPr/>
          </a:p>
        </p:txBody>
      </p:sp>
      <p:sp>
        <p:nvSpPr>
          <p:cNvPr id="114" name="Shape 114"/>
          <p:cNvSpPr txBox="1">
            <a:spLocks noGrp="1"/>
          </p:cNvSpPr>
          <p:nvPr>
            <p:ph type="title"/>
          </p:nvPr>
        </p:nvSpPr>
        <p:spPr>
          <a:xfrm>
            <a:off x="311700" y="11308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7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Call out plus image">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218900" y="228975"/>
            <a:ext cx="1860300" cy="23390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18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1800" b="1">
                <a:solidFill>
                  <a:schemeClr val="dk1"/>
                </a:solidFill>
              </a:defRPr>
            </a:lvl2pPr>
            <a:lvl3pPr lvl="2" indent="0">
              <a:spcBef>
                <a:spcPts val="0"/>
              </a:spcBef>
              <a:buClr>
                <a:schemeClr val="dk1"/>
              </a:buClr>
              <a:buFont typeface="Arial"/>
              <a:buNone/>
              <a:defRPr sz="1800" b="1">
                <a:solidFill>
                  <a:schemeClr val="dk1"/>
                </a:solidFill>
              </a:defRPr>
            </a:lvl3pPr>
            <a:lvl4pPr lvl="3" indent="0">
              <a:spcBef>
                <a:spcPts val="0"/>
              </a:spcBef>
              <a:buClr>
                <a:schemeClr val="dk1"/>
              </a:buClr>
              <a:buFont typeface="Arial"/>
              <a:buNone/>
              <a:defRPr sz="1800" b="1">
                <a:solidFill>
                  <a:schemeClr val="dk1"/>
                </a:solidFill>
              </a:defRPr>
            </a:lvl4pPr>
            <a:lvl5pPr lvl="4" indent="0">
              <a:spcBef>
                <a:spcPts val="0"/>
              </a:spcBef>
              <a:buClr>
                <a:schemeClr val="dk1"/>
              </a:buClr>
              <a:buFont typeface="Arial"/>
              <a:buNone/>
              <a:defRPr sz="1800" b="1">
                <a:solidFill>
                  <a:schemeClr val="dk1"/>
                </a:solidFill>
              </a:defRPr>
            </a:lvl5pPr>
            <a:lvl6pPr lvl="5" indent="0">
              <a:spcBef>
                <a:spcPts val="0"/>
              </a:spcBef>
              <a:buClr>
                <a:schemeClr val="dk1"/>
              </a:buClr>
              <a:buFont typeface="Arial"/>
              <a:buNone/>
              <a:defRPr sz="1800" b="1">
                <a:solidFill>
                  <a:schemeClr val="dk1"/>
                </a:solidFill>
              </a:defRPr>
            </a:lvl6pPr>
            <a:lvl7pPr lvl="6" indent="0">
              <a:spcBef>
                <a:spcPts val="0"/>
              </a:spcBef>
              <a:buClr>
                <a:schemeClr val="dk1"/>
              </a:buClr>
              <a:buFont typeface="Arial"/>
              <a:buNone/>
              <a:defRPr sz="1800" b="1">
                <a:solidFill>
                  <a:schemeClr val="dk1"/>
                </a:solidFill>
              </a:defRPr>
            </a:lvl7pPr>
            <a:lvl8pPr lvl="7" indent="0">
              <a:spcBef>
                <a:spcPts val="0"/>
              </a:spcBef>
              <a:buClr>
                <a:schemeClr val="dk1"/>
              </a:buClr>
              <a:buFont typeface="Arial"/>
              <a:buNone/>
              <a:defRPr sz="1800" b="1">
                <a:solidFill>
                  <a:schemeClr val="dk1"/>
                </a:solidFill>
              </a:defRPr>
            </a:lvl8pPr>
            <a:lvl9pPr lvl="8" indent="0">
              <a:spcBef>
                <a:spcPts val="0"/>
              </a:spcBef>
              <a:buClr>
                <a:schemeClr val="dk1"/>
              </a:buClr>
              <a:buFont typeface="Arial"/>
              <a:buNone/>
              <a:defRPr sz="1800" b="1">
                <a:solidFill>
                  <a:schemeClr val="dk1"/>
                </a:solidFill>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Gold chapter break or bold statement gold 2">
    <p:bg>
      <p:bgPr>
        <a:solidFill>
          <a:schemeClr val="accent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311700" y="12832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7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119" name="Shape 119"/>
          <p:cNvSpPr txBox="1">
            <a:spLocks noGrp="1"/>
          </p:cNvSpPr>
          <p:nvPr>
            <p:ph type="subTitle" idx="1"/>
          </p:nvPr>
        </p:nvSpPr>
        <p:spPr>
          <a:xfrm>
            <a:off x="436825" y="1005325"/>
            <a:ext cx="7508699" cy="3570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1" i="0" u="none" strike="noStrike" cap="none">
                <a:solidFill>
                  <a:srgbClr val="000000"/>
                </a:solidFill>
                <a:highlight>
                  <a:srgbClr val="FFFFFF"/>
                </a:highlight>
                <a:latin typeface="Arial"/>
                <a:ea typeface="Arial"/>
                <a:cs typeface="Arial"/>
                <a:sym typeface="Arial"/>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Gold chapter break or bold statement gold 1">
    <p:bg>
      <p:bgPr>
        <a:solidFill>
          <a:schemeClr val="accent2"/>
        </a:solidFill>
        <a:effectLst/>
      </p:bgPr>
    </p:bg>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826025"/>
            <a:ext cx="62462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lt1"/>
              </a:buClr>
              <a:buFont typeface="Arial"/>
              <a:buNone/>
              <a:defRPr sz="6200" b="1" i="0" u="none" strike="noStrike" cap="none">
                <a:solidFill>
                  <a:schemeClr val="lt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Chapter break bar">
    <p:spTree>
      <p:nvGrpSpPr>
        <p:cNvPr id="1" name="Shape 82"/>
        <p:cNvGrpSpPr/>
        <p:nvPr/>
      </p:nvGrpSpPr>
      <p:grpSpPr>
        <a:xfrm>
          <a:off x="0" y="0"/>
          <a:ext cx="0" cy="0"/>
          <a:chOff x="0" y="0"/>
          <a:chExt cx="0" cy="0"/>
        </a:xfrm>
      </p:grpSpPr>
      <p:sp>
        <p:nvSpPr>
          <p:cNvPr id="83" name="Shape 83"/>
          <p:cNvSpPr/>
          <p:nvPr/>
        </p:nvSpPr>
        <p:spPr>
          <a:xfrm>
            <a:off x="0" y="1314450"/>
            <a:ext cx="9144000" cy="1543200"/>
          </a:xfrm>
          <a:prstGeom prst="rect">
            <a:avLst/>
          </a:prstGeom>
          <a:solidFill>
            <a:schemeClr val="accent1"/>
          </a:solidFill>
          <a:ln>
            <a:noFill/>
          </a:ln>
        </p:spPr>
        <p:txBody>
          <a:bodyPr lIns="121900" tIns="60925" rIns="121900" bIns="60925" anchor="ctr" anchorCtr="0">
            <a:noAutofit/>
          </a:bodyPr>
          <a:lstStyle/>
          <a:p>
            <a:pPr marL="0" marR="0" lvl="0" indent="0" algn="ctr" rtl="0">
              <a:lnSpc>
                <a:spcPct val="100000"/>
              </a:lnSpc>
              <a:spcBef>
                <a:spcPts val="0"/>
              </a:spcBef>
              <a:spcAft>
                <a:spcPts val="0"/>
              </a:spcAft>
              <a:buClr>
                <a:srgbClr val="000000"/>
              </a:buClr>
              <a:buFont typeface="Arial"/>
              <a:buNone/>
            </a:pPr>
            <a:endParaRPr sz="3700" b="1" i="0" u="none" strike="noStrike" cap="none">
              <a:solidFill>
                <a:schemeClr val="lt1"/>
              </a:solidFill>
              <a:latin typeface="Arial"/>
              <a:ea typeface="Arial"/>
              <a:cs typeface="Arial"/>
              <a:sym typeface="Arial"/>
            </a:endParaRPr>
          </a:p>
        </p:txBody>
      </p:sp>
      <p:sp>
        <p:nvSpPr>
          <p:cNvPr id="84" name="Shape 84"/>
          <p:cNvSpPr txBox="1">
            <a:spLocks noGrp="1"/>
          </p:cNvSpPr>
          <p:nvPr>
            <p:ph type="title"/>
          </p:nvPr>
        </p:nvSpPr>
        <p:spPr>
          <a:xfrm>
            <a:off x="381837" y="1600200"/>
            <a:ext cx="8112899" cy="1021499"/>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1"/>
              </a:buClr>
              <a:buFont typeface="Arial"/>
              <a:buNone/>
              <a:defRPr sz="4800" b="1" i="0" u="none" strike="noStrike" cap="none">
                <a:solidFill>
                  <a:schemeClr val="dk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endParaRPr/>
          </a:p>
        </p:txBody>
      </p:sp>
    </p:spTree>
    <p:extLst>
      <p:ext uri="{BB962C8B-B14F-4D97-AF65-F5344CB8AC3E}">
        <p14:creationId xmlns:p14="http://schemas.microsoft.com/office/powerpoint/2010/main" val="13650069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99AF40B5-A86F-4403-B408-333EBE0F2812}"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95893-4467-49B6-BB7F-3CAD5A55E029}" type="slidenum">
              <a:rPr lang="en-US" smtClean="0"/>
              <a:t>‹#›</a:t>
            </a:fld>
            <a:endParaRPr lang="en-US"/>
          </a:p>
        </p:txBody>
      </p:sp>
    </p:spTree>
    <p:extLst>
      <p:ext uri="{BB962C8B-B14F-4D97-AF65-F5344CB8AC3E}">
        <p14:creationId xmlns:p14="http://schemas.microsoft.com/office/powerpoint/2010/main" val="822477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Headline with tex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endParaRPr/>
          </a:p>
        </p:txBody>
      </p:sp>
      <p:sp>
        <p:nvSpPr>
          <p:cNvPr id="18" name="Shape 18"/>
          <p:cNvSpPr txBox="1">
            <a:spLocks noGrp="1"/>
          </p:cNvSpPr>
          <p:nvPr>
            <p:ph type="body" idx="1"/>
          </p:nvPr>
        </p:nvSpPr>
        <p:spPr>
          <a:xfrm>
            <a:off x="100575" y="1204825"/>
            <a:ext cx="8031600" cy="32016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Headline with 3 column">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21" name="Shape 21"/>
          <p:cNvSpPr txBox="1">
            <a:spLocks noGrp="1"/>
          </p:cNvSpPr>
          <p:nvPr>
            <p:ph type="body" idx="1"/>
          </p:nvPr>
        </p:nvSpPr>
        <p:spPr>
          <a:xfrm>
            <a:off x="6215500" y="1163025"/>
            <a:ext cx="2403600" cy="32016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
        <p:nvSpPr>
          <p:cNvPr id="22" name="Shape 22"/>
          <p:cNvSpPr txBox="1">
            <a:spLocks noGrp="1"/>
          </p:cNvSpPr>
          <p:nvPr>
            <p:ph type="body" idx="2"/>
          </p:nvPr>
        </p:nvSpPr>
        <p:spPr>
          <a:xfrm>
            <a:off x="3274550" y="1184665"/>
            <a:ext cx="2403600" cy="32016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
        <p:nvSpPr>
          <p:cNvPr id="23" name="Shape 23"/>
          <p:cNvSpPr txBox="1">
            <a:spLocks noGrp="1"/>
          </p:cNvSpPr>
          <p:nvPr>
            <p:ph type="body" idx="3"/>
          </p:nvPr>
        </p:nvSpPr>
        <p:spPr>
          <a:xfrm>
            <a:off x="405375" y="1204825"/>
            <a:ext cx="2403600" cy="32016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ustom Layout 1">
    <p:spTree>
      <p:nvGrpSpPr>
        <p:cNvPr id="1" name="Shape 24"/>
        <p:cNvGrpSpPr/>
        <p:nvPr/>
      </p:nvGrpSpPr>
      <p:grpSpPr>
        <a:xfrm>
          <a:off x="0" y="0"/>
          <a:ext cx="0" cy="0"/>
          <a:chOff x="0" y="0"/>
          <a:chExt cx="0" cy="0"/>
        </a:xfrm>
      </p:grpSpPr>
      <p:sp>
        <p:nvSpPr>
          <p:cNvPr id="25" name="Shape 25"/>
          <p:cNvSpPr txBox="1">
            <a:spLocks noGrp="1"/>
          </p:cNvSpPr>
          <p:nvPr>
            <p:ph type="subTitle" idx="1"/>
          </p:nvPr>
        </p:nvSpPr>
        <p:spPr>
          <a:xfrm>
            <a:off x="311700" y="1005325"/>
            <a:ext cx="7508700" cy="357000"/>
          </a:xfrm>
          <a:prstGeom prst="rect">
            <a:avLst/>
          </a:prstGeom>
          <a:noFill/>
          <a:ln>
            <a:noFill/>
          </a:ln>
        </p:spPr>
        <p:txBody>
          <a:bodyPr lIns="91425" tIns="91425" rIns="91425" bIns="91425" anchor="t" anchorCtr="0"/>
          <a:lstStyle>
            <a:lvl1pPr marL="0" marR="0" lvl="0"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1pPr>
            <a:lvl2pPr marL="457200" marR="0" lvl="1"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2pPr>
            <a:lvl3pPr marL="914400" marR="0" lvl="2"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3pPr>
            <a:lvl4pPr marL="1371600" marR="0" lvl="3"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4pPr>
            <a:lvl5pPr marL="1828800" marR="0" lvl="4"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5pPr>
            <a:lvl6pPr marL="2286000" marR="0" lvl="5"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6pPr>
            <a:lvl7pPr marL="2743200" marR="0" lvl="6"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7pPr>
            <a:lvl8pPr marL="3200400" marR="0" lvl="7"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8pPr>
            <a:lvl9pPr marL="3657600" marR="0" lvl="8" indent="0" rtl="0">
              <a:lnSpc>
                <a:spcPct val="100000"/>
              </a:lnSpc>
              <a:spcBef>
                <a:spcPts val="0"/>
              </a:spcBef>
              <a:spcAft>
                <a:spcPts val="0"/>
              </a:spcAft>
              <a:buClr>
                <a:srgbClr val="000000"/>
              </a:buClr>
              <a:buFont typeface="Arial"/>
              <a:buNone/>
              <a:defRPr b="1" i="0" u="none" strike="noStrike" cap="none">
                <a:solidFill>
                  <a:srgbClr val="000000"/>
                </a:solidFill>
                <a:latin typeface="Arial"/>
                <a:ea typeface="Arial"/>
                <a:cs typeface="Arial"/>
                <a:sym typeface="Arial"/>
              </a:defRPr>
            </a:lvl9pPr>
          </a:lstStyle>
          <a:p>
            <a:endParaRPr/>
          </a:p>
        </p:txBody>
      </p:sp>
      <p:sp>
        <p:nvSpPr>
          <p:cNvPr id="26" name="Shape 26"/>
          <p:cNvSpPr txBox="1">
            <a:spLocks noGrp="1"/>
          </p:cNvSpPr>
          <p:nvPr>
            <p:ph type="title"/>
          </p:nvPr>
        </p:nvSpPr>
        <p:spPr>
          <a:xfrm>
            <a:off x="311700" y="1130825"/>
            <a:ext cx="8520600" cy="572700"/>
          </a:xfrm>
          <a:prstGeom prst="rect">
            <a:avLst/>
          </a:prstGeom>
        </p:spPr>
        <p:txBody>
          <a:bodyPr lIns="91425" tIns="91425" rIns="91425" bIns="91425" anchor="t" anchorCtr="0"/>
          <a:lstStyle>
            <a:lvl1pPr lvl="0" rtl="0">
              <a:spcBef>
                <a:spcPts val="0"/>
              </a:spcBef>
              <a:buNone/>
              <a:defRPr sz="7200"/>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all out plus image">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218900" y="228975"/>
            <a:ext cx="1860300" cy="2339100"/>
          </a:xfrm>
          <a:prstGeom prst="rect">
            <a:avLst/>
          </a:prstGeom>
        </p:spPr>
        <p:txBody>
          <a:bodyPr lIns="91425" tIns="91425" rIns="91425" bIns="91425" anchor="t" anchorCtr="0"/>
          <a:lstStyle>
            <a:lvl1pPr lvl="0">
              <a:spcBef>
                <a:spcPts val="0"/>
              </a:spcBef>
              <a:buNone/>
              <a:defRPr sz="1800"/>
            </a:lvl1pPr>
            <a:lvl2pPr lvl="1">
              <a:spcBef>
                <a:spcPts val="0"/>
              </a:spcBef>
              <a:buNone/>
              <a:defRPr sz="1800"/>
            </a:lvl2pPr>
            <a:lvl3pPr lvl="2">
              <a:spcBef>
                <a:spcPts val="0"/>
              </a:spcBef>
              <a:buNone/>
              <a:defRPr sz="1800"/>
            </a:lvl3pPr>
            <a:lvl4pPr lvl="3">
              <a:spcBef>
                <a:spcPts val="0"/>
              </a:spcBef>
              <a:buNone/>
              <a:defRPr sz="1800"/>
            </a:lvl4pPr>
            <a:lvl5pPr lvl="4">
              <a:spcBef>
                <a:spcPts val="0"/>
              </a:spcBef>
              <a:buNone/>
              <a:defRPr sz="1800"/>
            </a:lvl5pPr>
            <a:lvl6pPr lvl="5">
              <a:spcBef>
                <a:spcPts val="0"/>
              </a:spcBef>
              <a:buNone/>
              <a:defRPr sz="1800"/>
            </a:lvl6pPr>
            <a:lvl7pPr lvl="6">
              <a:spcBef>
                <a:spcPts val="0"/>
              </a:spcBef>
              <a:buNone/>
              <a:defRPr sz="1800"/>
            </a:lvl7pPr>
            <a:lvl8pPr lvl="7">
              <a:spcBef>
                <a:spcPts val="0"/>
              </a:spcBef>
              <a:buNone/>
              <a:defRPr sz="1800"/>
            </a:lvl8pPr>
            <a:lvl9pPr lvl="8">
              <a:spcBef>
                <a:spcPts val="0"/>
              </a:spcBef>
              <a:buNone/>
              <a:defRPr sz="1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ustom Layout 2">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buNone/>
              <a:defRPr sz="3600"/>
            </a:lvl1pPr>
            <a:lvl2pPr lvl="1">
              <a:spcBef>
                <a:spcPts val="0"/>
              </a:spcBef>
              <a:buNone/>
              <a:defRPr sz="3600"/>
            </a:lvl2pPr>
            <a:lvl3pPr lvl="2">
              <a:spcBef>
                <a:spcPts val="0"/>
              </a:spcBef>
              <a:buNone/>
              <a:defRPr sz="3600"/>
            </a:lvl3pPr>
            <a:lvl4pPr lvl="3">
              <a:spcBef>
                <a:spcPts val="0"/>
              </a:spcBef>
              <a:buNone/>
              <a:defRPr sz="3600"/>
            </a:lvl4pPr>
            <a:lvl5pPr lvl="4">
              <a:spcBef>
                <a:spcPts val="0"/>
              </a:spcBef>
              <a:buNone/>
              <a:defRPr sz="3600"/>
            </a:lvl5pPr>
            <a:lvl6pPr lvl="5">
              <a:spcBef>
                <a:spcPts val="0"/>
              </a:spcBef>
              <a:buNone/>
              <a:defRPr sz="3600"/>
            </a:lvl6pPr>
            <a:lvl7pPr lvl="6">
              <a:spcBef>
                <a:spcPts val="0"/>
              </a:spcBef>
              <a:buNone/>
              <a:defRPr sz="3600"/>
            </a:lvl7pPr>
            <a:lvl8pPr lvl="7">
              <a:spcBef>
                <a:spcPts val="0"/>
              </a:spcBef>
              <a:buNone/>
              <a:defRPr sz="3600"/>
            </a:lvl8pPr>
            <a:lvl9pPr lvl="8">
              <a:spcBef>
                <a:spcPts val="0"/>
              </a:spcBef>
              <a:buNone/>
              <a:defRPr sz="3600"/>
            </a:lvl9pPr>
          </a:lstStyle>
          <a:p>
            <a:endParaRPr/>
          </a:p>
        </p:txBody>
      </p:sp>
      <p:sp>
        <p:nvSpPr>
          <p:cNvPr id="36" name="Shape 36"/>
          <p:cNvSpPr/>
          <p:nvPr/>
        </p:nvSpPr>
        <p:spPr>
          <a:xfrm>
            <a:off x="-19225" y="1760200"/>
            <a:ext cx="9163200" cy="34386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over Intro Option 2">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311700" y="1283225"/>
            <a:ext cx="8520600" cy="572700"/>
          </a:xfrm>
          <a:prstGeom prst="rect">
            <a:avLst/>
          </a:prstGeom>
          <a:noFill/>
          <a:ln>
            <a:noFill/>
          </a:ln>
        </p:spPr>
        <p:txBody>
          <a:bodyPr lIns="91425" tIns="91425" rIns="91425" bIns="91425" anchor="t" anchorCtr="0"/>
          <a:lstStyle>
            <a:lvl1pPr marL="0" marR="0" lvl="0" indent="0" rtl="0">
              <a:lnSpc>
                <a:spcPct val="100000"/>
              </a:lnSpc>
              <a:spcBef>
                <a:spcPts val="0"/>
              </a:spcBef>
              <a:spcAft>
                <a:spcPts val="0"/>
              </a:spcAft>
              <a:buClr>
                <a:schemeClr val="dk1"/>
              </a:buClr>
              <a:buFont typeface="Arial"/>
              <a:buNone/>
              <a:defRPr sz="7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2800" b="1">
                <a:solidFill>
                  <a:schemeClr val="dk1"/>
                </a:solidFill>
              </a:defRPr>
            </a:lvl2pPr>
            <a:lvl3pPr lvl="2" indent="0" rtl="0">
              <a:spcBef>
                <a:spcPts val="0"/>
              </a:spcBef>
              <a:buClr>
                <a:schemeClr val="dk1"/>
              </a:buClr>
              <a:buFont typeface="Arial"/>
              <a:buNone/>
              <a:defRPr sz="2800" b="1">
                <a:solidFill>
                  <a:schemeClr val="dk1"/>
                </a:solidFill>
              </a:defRPr>
            </a:lvl3pPr>
            <a:lvl4pPr lvl="3" indent="0" rtl="0">
              <a:spcBef>
                <a:spcPts val="0"/>
              </a:spcBef>
              <a:buClr>
                <a:schemeClr val="dk1"/>
              </a:buClr>
              <a:buFont typeface="Arial"/>
              <a:buNone/>
              <a:defRPr sz="2800" b="1">
                <a:solidFill>
                  <a:schemeClr val="dk1"/>
                </a:solidFill>
              </a:defRPr>
            </a:lvl4pPr>
            <a:lvl5pPr lvl="4" indent="0" rtl="0">
              <a:spcBef>
                <a:spcPts val="0"/>
              </a:spcBef>
              <a:buClr>
                <a:schemeClr val="dk1"/>
              </a:buClr>
              <a:buFont typeface="Arial"/>
              <a:buNone/>
              <a:defRPr sz="2800" b="1">
                <a:solidFill>
                  <a:schemeClr val="dk1"/>
                </a:solidFill>
              </a:defRPr>
            </a:lvl5pPr>
            <a:lvl6pPr lvl="5" indent="0" rtl="0">
              <a:spcBef>
                <a:spcPts val="0"/>
              </a:spcBef>
              <a:buClr>
                <a:schemeClr val="dk1"/>
              </a:buClr>
              <a:buFont typeface="Arial"/>
              <a:buNone/>
              <a:defRPr sz="2800" b="1">
                <a:solidFill>
                  <a:schemeClr val="dk1"/>
                </a:solidFill>
              </a:defRPr>
            </a:lvl6pPr>
            <a:lvl7pPr lvl="6" indent="0" rtl="0">
              <a:spcBef>
                <a:spcPts val="0"/>
              </a:spcBef>
              <a:buClr>
                <a:schemeClr val="dk1"/>
              </a:buClr>
              <a:buFont typeface="Arial"/>
              <a:buNone/>
              <a:defRPr sz="2800" b="1">
                <a:solidFill>
                  <a:schemeClr val="dk1"/>
                </a:solidFill>
              </a:defRPr>
            </a:lvl7pPr>
            <a:lvl8pPr lvl="7" indent="0" rtl="0">
              <a:spcBef>
                <a:spcPts val="0"/>
              </a:spcBef>
              <a:buClr>
                <a:schemeClr val="dk1"/>
              </a:buClr>
              <a:buFont typeface="Arial"/>
              <a:buNone/>
              <a:defRPr sz="2800" b="1">
                <a:solidFill>
                  <a:schemeClr val="dk1"/>
                </a:solidFill>
              </a:defRPr>
            </a:lvl8pPr>
            <a:lvl9pPr lvl="8" indent="0" rtl="0">
              <a:spcBef>
                <a:spcPts val="0"/>
              </a:spcBef>
              <a:buClr>
                <a:schemeClr val="dk1"/>
              </a:buClr>
              <a:buFont typeface="Arial"/>
              <a:buNone/>
              <a:defRPr sz="2800" b="1">
                <a:solidFill>
                  <a:schemeClr val="dk1"/>
                </a:solidFill>
              </a:defRPr>
            </a:lvl9pPr>
          </a:lstStyle>
          <a:p>
            <a:endParaRPr/>
          </a:p>
        </p:txBody>
      </p:sp>
      <p:sp>
        <p:nvSpPr>
          <p:cNvPr id="39" name="Shape 39"/>
          <p:cNvSpPr txBox="1">
            <a:spLocks noGrp="1"/>
          </p:cNvSpPr>
          <p:nvPr>
            <p:ph type="subTitle" idx="1"/>
          </p:nvPr>
        </p:nvSpPr>
        <p:spPr>
          <a:xfrm>
            <a:off x="436825" y="1005325"/>
            <a:ext cx="7508700" cy="357000"/>
          </a:xfrm>
          <a:prstGeom prst="rect">
            <a:avLst/>
          </a:prstGeom>
          <a:noFill/>
          <a:ln>
            <a:noFill/>
          </a:ln>
        </p:spPr>
        <p:txBody>
          <a:bodyPr lIns="91425" tIns="91425" rIns="91425" bIns="91425" anchor="b" anchorCtr="0"/>
          <a:lstStyle>
            <a:lvl1pPr marL="0" marR="0" lvl="0"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1pPr>
            <a:lvl2pPr marL="457200" marR="0" lvl="1"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2pPr>
            <a:lvl3pPr marL="914400" marR="0" lvl="2"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3pPr>
            <a:lvl4pPr marL="1371600" marR="0" lvl="3"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4pPr>
            <a:lvl5pPr marL="1828800" marR="0" lvl="4"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5pPr>
            <a:lvl6pPr marL="2286000" marR="0" lvl="5"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6pPr>
            <a:lvl7pPr marL="2743200" marR="0" lvl="6"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7pPr>
            <a:lvl8pPr marL="3200400" marR="0" lvl="7"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8pPr>
            <a:lvl9pPr marL="3657600" marR="0" lvl="8" indent="0" rtl="0">
              <a:lnSpc>
                <a:spcPct val="100000"/>
              </a:lnSpc>
              <a:spcBef>
                <a:spcPts val="0"/>
              </a:spcBef>
              <a:spcAft>
                <a:spcPts val="0"/>
              </a:spcAft>
              <a:buClr>
                <a:srgbClr val="000000"/>
              </a:buClr>
              <a:buFont typeface="Arial"/>
              <a:buNone/>
              <a:defRPr sz="1400" b="1" i="0" u="none" strike="noStrike" cap="none">
                <a:solidFill>
                  <a:srgbClr val="000000"/>
                </a:solidFill>
                <a:latin typeface="Arial"/>
                <a:ea typeface="Arial"/>
                <a:cs typeface="Arial"/>
                <a:sym typeface="Arial"/>
              </a:defRPr>
            </a:lvl9pPr>
          </a:lstStyle>
          <a:p>
            <a:endParaRPr/>
          </a:p>
        </p:txBody>
      </p:sp>
      <p:pic>
        <p:nvPicPr>
          <p:cNvPr id="40" name="Shape 40"/>
          <p:cNvPicPr preferRelativeResize="0"/>
          <p:nvPr/>
        </p:nvPicPr>
        <p:blipFill rotWithShape="1">
          <a:blip r:embed="rId2">
            <a:alphaModFix/>
          </a:blip>
          <a:srcRect/>
          <a:stretch/>
        </p:blipFill>
        <p:spPr>
          <a:xfrm>
            <a:off x="167375" y="3799423"/>
            <a:ext cx="3464700" cy="9615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Gold chapter break or bold statement gold">
    <p:bg>
      <p:bgPr>
        <a:solidFill>
          <a:schemeClr val="accent1"/>
        </a:solidFill>
        <a:effectLst/>
      </p:bgPr>
    </p:bg>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311700" y="826025"/>
            <a:ext cx="62463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2.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8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59" r:id="rId11"/>
    <p:sldLayoutId id="2147483660" r:id="rId12"/>
    <p:sldLayoutId id="2147483661" r:id="rId13"/>
    <p:sldLayoutId id="2147483663" r:id="rId14"/>
    <p:sldLayoutId id="2147483664" r:id="rId15"/>
    <p:sldLayoutId id="214748368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endParaRPr/>
          </a:p>
        </p:txBody>
      </p:sp>
      <p:sp>
        <p:nvSpPr>
          <p:cNvPr id="67" name="Shape 67"/>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rgbClr val="000000"/>
              </a:buClr>
              <a:buFont typeface="Arial"/>
              <a:buNone/>
              <a:defRPr sz="18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72" r:id="rId2"/>
    <p:sldLayoutId id="2147483675" r:id="rId3"/>
    <p:sldLayoutId id="2147483676" r:id="rId4"/>
    <p:sldLayoutId id="2147483677" r:id="rId5"/>
    <p:sldLayoutId id="2147483678" r:id="rId6"/>
    <p:sldLayoutId id="2147483679" r:id="rId7"/>
    <p:sldLayoutId id="2147483680" r:id="rId8"/>
    <p:sldLayoutId id="2147483683" r:id="rId9"/>
    <p:sldLayoutId id="2147483685"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hyperlink" Target="https://www.asu.edu/aad/manuals/acd/acd506-05.html" TargetMode="External"/><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hyperlink" Target="https://www.asu.edu/aad/manuals/acd/acd506-05.html"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hyperlink" Target="https://www.asu.edu/aad/manuals/acd/acd507-07.html"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9.xml"/><Relationship Id="rId1" Type="http://schemas.openxmlformats.org/officeDocument/2006/relationships/themeOverride" Target="../theme/themeOverride1.xml"/><Relationship Id="rId4" Type="http://schemas.openxmlformats.org/officeDocument/2006/relationships/hyperlink" Target="https://provost.asu.edu/academic-personnel/personnel-processes"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9.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9.xml"/><Relationship Id="rId1" Type="http://schemas.openxmlformats.org/officeDocument/2006/relationships/themeOverride" Target="../theme/themeOverr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9.xml"/><Relationship Id="rId1" Type="http://schemas.openxmlformats.org/officeDocument/2006/relationships/themeOverride" Target="../theme/themeOverride4.xml"/><Relationship Id="rId4" Type="http://schemas.openxmlformats.org/officeDocument/2006/relationships/hyperlink" Target="https://provost.asu.edu/academic-personnel/personnel-processes/academic-personnel-forms"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9.xml"/><Relationship Id="rId1" Type="http://schemas.openxmlformats.org/officeDocument/2006/relationships/themeOverride" Target="../theme/themeOverride5.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9.xml"/><Relationship Id="rId1" Type="http://schemas.openxmlformats.org/officeDocument/2006/relationships/themeOverride" Target="../theme/themeOverride6.xml"/><Relationship Id="rId4" Type="http://schemas.openxmlformats.org/officeDocument/2006/relationships/hyperlink" Target="https://provost.asu.edu/academic-personnel/personnel-processes/academic-personnel-forms"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public.azregents.edu/Policy%20Manual/6-211-Evaluation%20of%20Faculty.pdf" TargetMode="External"/><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hyperlink" Target="https://provost.asu.edu/academic-personnel/personnel-processes/academic-personnel-forms" TargetMode="External"/><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hyperlink" Target="https://provost.asu.edu/academic-personnel/personnel-processes" TargetMode="External"/><Relationship Id="rId2" Type="http://schemas.openxmlformats.org/officeDocument/2006/relationships/notesSlide" Target="../notesSlides/notesSlide35.xml"/><Relationship Id="rId1" Type="http://schemas.openxmlformats.org/officeDocument/2006/relationships/slideLayout" Target="../slideLayouts/slideLayout9.xml"/><Relationship Id="rId4" Type="http://schemas.openxmlformats.org/officeDocument/2006/relationships/image" Target="../media/image7.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274320" y="12832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5400" b="0" i="0" u="none" strike="noStrike" cap="none" dirty="0">
                <a:solidFill>
                  <a:schemeClr val="dk1"/>
                </a:solidFill>
                <a:latin typeface="Arial"/>
                <a:ea typeface="Arial"/>
                <a:cs typeface="Arial"/>
                <a:sym typeface="Arial"/>
              </a:rPr>
              <a:t>Career-track</a:t>
            </a:r>
            <a:r>
              <a:rPr lang="en" sz="5400" b="0" i="0" u="none" strike="noStrike" cap="none" dirty="0">
                <a:solidFill>
                  <a:schemeClr val="dk1"/>
                </a:solidFill>
                <a:latin typeface="Arial"/>
                <a:ea typeface="Arial"/>
                <a:cs typeface="Arial"/>
                <a:sym typeface="Arial"/>
              </a:rPr>
              <a:t> Faculty Promotion Workshop</a:t>
            </a:r>
          </a:p>
        </p:txBody>
      </p:sp>
      <p:sp>
        <p:nvSpPr>
          <p:cNvPr id="127" name="Shape 127"/>
          <p:cNvSpPr txBox="1">
            <a:spLocks noGrp="1"/>
          </p:cNvSpPr>
          <p:nvPr>
            <p:ph type="subTitle" idx="1"/>
          </p:nvPr>
        </p:nvSpPr>
        <p:spPr>
          <a:xfrm>
            <a:off x="182880" y="274320"/>
            <a:ext cx="8370137" cy="457200"/>
          </a:xfrm>
          <a:prstGeom prst="rect">
            <a:avLst/>
          </a:prstGeom>
          <a:noFill/>
          <a:ln>
            <a:noFill/>
          </a:ln>
        </p:spPr>
        <p:txBody>
          <a:bodyPr lIns="91425" tIns="91425" rIns="91425" bIns="91425" anchor="b"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2800" b="0" i="0" u="none" strike="noStrike" cap="none" dirty="0">
                <a:solidFill>
                  <a:srgbClr val="000000"/>
                </a:solidFill>
                <a:highlight>
                  <a:srgbClr val="FFC000"/>
                </a:highlight>
                <a:latin typeface="Arial"/>
                <a:ea typeface="Arial"/>
                <a:cs typeface="Arial"/>
                <a:sym typeface="Arial"/>
              </a:rPr>
              <a:t>Patricia Friedrich</a:t>
            </a:r>
            <a:r>
              <a:rPr lang="en" sz="2400" b="0" i="0" u="none" strike="noStrike" cap="none" dirty="0">
                <a:solidFill>
                  <a:srgbClr val="000000"/>
                </a:solidFill>
                <a:highlight>
                  <a:srgbClr val="FFC000"/>
                </a:highlight>
                <a:latin typeface="Arial"/>
                <a:ea typeface="Arial"/>
                <a:cs typeface="Arial"/>
                <a:sym typeface="Arial"/>
              </a:rPr>
              <a:t>, Vice P</a:t>
            </a:r>
            <a:r>
              <a:rPr lang="en-US" sz="2400" b="0" i="0" u="none" strike="noStrike" cap="none" dirty="0">
                <a:solidFill>
                  <a:srgbClr val="000000"/>
                </a:solidFill>
                <a:highlight>
                  <a:srgbClr val="FFC000"/>
                </a:highlight>
                <a:latin typeface="Arial"/>
                <a:ea typeface="Arial"/>
                <a:cs typeface="Arial"/>
                <a:sym typeface="Arial"/>
              </a:rPr>
              <a:t>r</a:t>
            </a:r>
            <a:r>
              <a:rPr lang="en" sz="2400" b="0" i="0" u="none" strike="noStrike" cap="none" dirty="0">
                <a:solidFill>
                  <a:srgbClr val="000000"/>
                </a:solidFill>
                <a:highlight>
                  <a:srgbClr val="FFC000"/>
                </a:highlight>
                <a:latin typeface="Arial"/>
                <a:ea typeface="Arial"/>
                <a:cs typeface="Arial"/>
                <a:sym typeface="Arial"/>
              </a:rPr>
              <a:t>ovost for Academic Personnel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154"/>
        <p:cNvGrpSpPr/>
        <p:nvPr/>
      </p:nvGrpSpPr>
      <p:grpSpPr>
        <a:xfrm>
          <a:off x="0" y="0"/>
          <a:ext cx="0" cy="0"/>
          <a:chOff x="0" y="0"/>
          <a:chExt cx="0" cy="0"/>
        </a:xfrm>
      </p:grpSpPr>
      <p:sp>
        <p:nvSpPr>
          <p:cNvPr id="4" name="Shape 138"/>
          <p:cNvSpPr txBox="1"/>
          <p:nvPr/>
        </p:nvSpPr>
        <p:spPr>
          <a:xfrm>
            <a:off x="274320" y="914400"/>
            <a:ext cx="8229600" cy="2109239"/>
          </a:xfrm>
          <a:prstGeom prst="rect">
            <a:avLst/>
          </a:prstGeom>
          <a:noFill/>
          <a:ln>
            <a:noFill/>
          </a:ln>
        </p:spPr>
        <p:txBody>
          <a:bodyPr lIns="91425" tIns="91425" rIns="91425" bIns="91425" anchor="t" anchorCtr="0">
            <a:noAutofit/>
          </a:bodyPr>
          <a:lstStyle/>
          <a:p>
            <a:r>
              <a:rPr lang="en-US" sz="2000" b="1" dirty="0">
                <a:solidFill>
                  <a:schemeClr val="bg1"/>
                </a:solidFill>
                <a:latin typeface="Arial" panose="020B0604020202020204" pitchFamily="34" charset="0"/>
              </a:rPr>
              <a:t>Review for Promotion: Fixed-Term Faculty</a:t>
            </a:r>
          </a:p>
          <a:p>
            <a:endParaRPr lang="en-US" sz="2000" b="1" dirty="0">
              <a:solidFill>
                <a:schemeClr val="bg1"/>
              </a:solidFill>
              <a:latin typeface="Arial" panose="020B0604020202020204" pitchFamily="34" charset="0"/>
            </a:endParaRPr>
          </a:p>
          <a:p>
            <a:r>
              <a:rPr lang="en-US" sz="2000" b="1" dirty="0">
                <a:solidFill>
                  <a:schemeClr val="bg1"/>
                </a:solidFill>
                <a:latin typeface="Arial" panose="020B0604020202020204" pitchFamily="34" charset="0"/>
              </a:rPr>
              <a:t>Individuals with fixed-term faculty appointments as lecturer*, clinical faculty, and research faculty are eligible for promotion in rank. The promotion review for fixed-term faculty is designed to ensure a fair and impartial process that is clear, unambiguous, comprehensive, and applied consistently and uniformly. </a:t>
            </a:r>
            <a:r>
              <a:rPr lang="en-US" sz="2000" b="1" dirty="0">
                <a:solidFill>
                  <a:schemeClr val="accent1">
                    <a:lumMod val="60000"/>
                    <a:lumOff val="40000"/>
                  </a:schemeClr>
                </a:solidFill>
                <a:latin typeface="Arial" panose="020B0604020202020204" pitchFamily="34" charset="0"/>
              </a:rPr>
              <a:t>The review is conducted in the following order, assuming each level exists: academic unit personnel committee, chair/director, college committee, supervising dean, and provost of the university. The provost of the university makes the final decision for promotion.</a:t>
            </a:r>
          </a:p>
          <a:p>
            <a:endParaRPr lang="en-US" sz="2000" b="1" dirty="0">
              <a:solidFill>
                <a:schemeClr val="accent1">
                  <a:lumMod val="60000"/>
                  <a:lumOff val="40000"/>
                </a:schemeClr>
              </a:solidFill>
              <a:latin typeface="Arial" panose="020B0604020202020204" pitchFamily="34" charset="0"/>
            </a:endParaRPr>
          </a:p>
          <a:p>
            <a:r>
              <a:rPr lang="en-US" b="1" dirty="0">
                <a:solidFill>
                  <a:schemeClr val="bg1"/>
                </a:solidFill>
                <a:latin typeface="Arial" panose="020B0604020202020204" pitchFamily="34" charset="0"/>
              </a:rPr>
              <a:t>*Lecturer titles will soon change to teaching professor titles in ACD Manual</a:t>
            </a:r>
          </a:p>
        </p:txBody>
      </p:sp>
      <p:sp>
        <p:nvSpPr>
          <p:cNvPr id="5" name="Shape 139"/>
          <p:cNvSpPr txBox="1">
            <a:spLocks noGrp="1"/>
          </p:cNvSpPr>
          <p:nvPr>
            <p:ph type="title"/>
          </p:nvPr>
        </p:nvSpPr>
        <p:spPr>
          <a:xfrm>
            <a:off x="182880" y="274320"/>
            <a:ext cx="8520599" cy="457200"/>
          </a:xfrm>
          <a:prstGeom prst="rect">
            <a:avLst/>
          </a:prstGeom>
          <a:solidFill>
            <a:schemeClr val="bg1">
              <a:alpha val="0"/>
            </a:schemeClr>
          </a:solid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dirty="0">
                <a:solidFill>
                  <a:schemeClr val="tx1"/>
                </a:solidFill>
                <a:highlight>
                  <a:srgbClr val="FFC000"/>
                </a:highlight>
              </a:rPr>
              <a:t>Faculty Promotion/</a:t>
            </a:r>
            <a:r>
              <a:rPr lang="en" sz="2800" b="0" i="0" u="none" strike="noStrike" cap="none" dirty="0">
                <a:solidFill>
                  <a:schemeClr val="tx1"/>
                </a:solidFill>
                <a:highlight>
                  <a:srgbClr val="FFC000"/>
                </a:highlight>
                <a:latin typeface="Arial"/>
                <a:ea typeface="Arial"/>
                <a:cs typeface="Arial"/>
                <a:sym typeface="Arial"/>
              </a:rPr>
              <a:t>Academic Affairs Manual </a:t>
            </a:r>
            <a:r>
              <a:rPr lang="en" sz="2800" b="0" i="0" u="none" strike="noStrike" cap="none" dirty="0">
                <a:solidFill>
                  <a:schemeClr val="tx1"/>
                </a:solidFill>
                <a:highlight>
                  <a:srgbClr val="FFC000"/>
                </a:highlight>
                <a:latin typeface="Arial"/>
                <a:ea typeface="Arial"/>
                <a:cs typeface="Arial"/>
                <a:sym typeface="Arial"/>
                <a:hlinkClick r:id="rId3"/>
              </a:rPr>
              <a:t>506-05</a:t>
            </a:r>
            <a:r>
              <a:rPr lang="en" sz="2800" b="0" i="0" u="none" strike="noStrike" cap="none" dirty="0">
                <a:solidFill>
                  <a:schemeClr val="tx1"/>
                </a:solidFill>
                <a:highlight>
                  <a:srgbClr val="FFC000"/>
                </a:highlight>
                <a:latin typeface="Arial"/>
                <a:ea typeface="Arial"/>
                <a:cs typeface="Arial"/>
                <a:sym typeface="Arial"/>
              </a:rPr>
              <a:t> </a:t>
            </a:r>
          </a:p>
        </p:txBody>
      </p:sp>
    </p:spTree>
    <p:extLst>
      <p:ext uri="{BB962C8B-B14F-4D97-AF65-F5344CB8AC3E}">
        <p14:creationId xmlns:p14="http://schemas.microsoft.com/office/powerpoint/2010/main" val="1884131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154"/>
        <p:cNvGrpSpPr/>
        <p:nvPr/>
      </p:nvGrpSpPr>
      <p:grpSpPr>
        <a:xfrm>
          <a:off x="0" y="0"/>
          <a:ext cx="0" cy="0"/>
          <a:chOff x="0" y="0"/>
          <a:chExt cx="0" cy="0"/>
        </a:xfrm>
      </p:grpSpPr>
      <p:sp>
        <p:nvSpPr>
          <p:cNvPr id="4" name="Shape 138"/>
          <p:cNvSpPr txBox="1"/>
          <p:nvPr/>
        </p:nvSpPr>
        <p:spPr>
          <a:xfrm>
            <a:off x="274320" y="914400"/>
            <a:ext cx="8229600" cy="2109239"/>
          </a:xfrm>
          <a:prstGeom prst="rect">
            <a:avLst/>
          </a:prstGeom>
          <a:noFill/>
          <a:ln>
            <a:noFill/>
          </a:ln>
        </p:spPr>
        <p:txBody>
          <a:bodyPr lIns="91425" tIns="91425" rIns="91425" bIns="91425" anchor="t" anchorCtr="0">
            <a:noAutofit/>
          </a:bodyPr>
          <a:lstStyle/>
          <a:p>
            <a:r>
              <a:rPr lang="en-US" sz="2000" b="1" dirty="0">
                <a:solidFill>
                  <a:schemeClr val="bg1"/>
                </a:solidFill>
                <a:latin typeface="Arial" panose="020B0604020202020204" pitchFamily="34" charset="0"/>
              </a:rPr>
              <a:t>Review for Promotion: Fixed-Term Faculty, continued</a:t>
            </a:r>
          </a:p>
          <a:p>
            <a:endParaRPr lang="en-US" sz="2000" b="1" dirty="0">
              <a:solidFill>
                <a:schemeClr val="bg1"/>
              </a:solidFill>
              <a:latin typeface="Arial" panose="020B0604020202020204" pitchFamily="34" charset="0"/>
            </a:endParaRPr>
          </a:p>
          <a:p>
            <a:r>
              <a:rPr lang="en-US" sz="2000" b="1" dirty="0">
                <a:solidFill>
                  <a:schemeClr val="bg1"/>
                </a:solidFill>
                <a:latin typeface="+mn-lt"/>
              </a:rPr>
              <a:t>Due to the differences in types of work performed by persons in fixed term appointments, </a:t>
            </a:r>
            <a:r>
              <a:rPr lang="en-US" sz="2000" b="1" kern="1200" dirty="0">
                <a:solidFill>
                  <a:schemeClr val="accent1">
                    <a:lumMod val="60000"/>
                    <a:lumOff val="40000"/>
                  </a:schemeClr>
                </a:solidFill>
                <a:latin typeface="+mn-lt"/>
                <a:ea typeface="ＭＳ Ｐゴシック" panose="020B0600070205080204" pitchFamily="34" charset="-128"/>
                <a:cs typeface="Arial" panose="020B0604020202020204" pitchFamily="34" charset="0"/>
              </a:rPr>
              <a:t>academic</a:t>
            </a:r>
            <a:r>
              <a:rPr lang="en-US" sz="2000" b="1" dirty="0">
                <a:solidFill>
                  <a:schemeClr val="accent1">
                    <a:lumMod val="60000"/>
                    <a:lumOff val="40000"/>
                  </a:schemeClr>
                </a:solidFill>
                <a:latin typeface="+mn-lt"/>
              </a:rPr>
              <a:t> units must clearly define the criteria for promotion to each rank</a:t>
            </a:r>
            <a:r>
              <a:rPr lang="en-US" sz="2000" b="1" dirty="0">
                <a:solidFill>
                  <a:schemeClr val="bg1"/>
                </a:solidFill>
                <a:latin typeface="+mn-lt"/>
              </a:rPr>
              <a:t>.  </a:t>
            </a:r>
            <a:r>
              <a:rPr lang="en-US" sz="2000" b="1" dirty="0">
                <a:solidFill>
                  <a:schemeClr val="bg1"/>
                </a:solidFill>
                <a:latin typeface="Arial" panose="020B0604020202020204" pitchFamily="34" charset="0"/>
              </a:rPr>
              <a:t>For information about university promotion review requirements for academic unit bylaws, see P22, “Fixed-Term Faculty Promotion and Renewal Requirements for Academic Unit Bylaws.” For information about promotion file content requirements, see P6, “Fixed-Term Faculty Promotion Process Guide.”  The date when promotion files are due in the Office of the Provost of the University is specified annually in the schedule of personnel actions released by the Office of the Provost of the University.</a:t>
            </a:r>
          </a:p>
        </p:txBody>
      </p:sp>
      <p:sp>
        <p:nvSpPr>
          <p:cNvPr id="5" name="Shape 139"/>
          <p:cNvSpPr txBox="1">
            <a:spLocks noGrp="1"/>
          </p:cNvSpPr>
          <p:nvPr>
            <p:ph type="title"/>
          </p:nvPr>
        </p:nvSpPr>
        <p:spPr>
          <a:xfrm>
            <a:off x="182880" y="274320"/>
            <a:ext cx="8520599" cy="457200"/>
          </a:xfrm>
          <a:prstGeom prst="rect">
            <a:avLst/>
          </a:prstGeom>
          <a:solidFill>
            <a:schemeClr val="bg1">
              <a:alpha val="0"/>
            </a:schemeClr>
          </a:solid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dirty="0">
                <a:solidFill>
                  <a:schemeClr val="tx1"/>
                </a:solidFill>
                <a:highlight>
                  <a:srgbClr val="FFC000"/>
                </a:highlight>
              </a:rPr>
              <a:t>Faculty Promotion/Academic Affairs Manual</a:t>
            </a:r>
            <a:r>
              <a:rPr lang="en" sz="2800" b="0" i="0" u="none" strike="noStrike" cap="none" dirty="0">
                <a:solidFill>
                  <a:schemeClr val="tx1"/>
                </a:solidFill>
                <a:highlight>
                  <a:srgbClr val="FFC000"/>
                </a:highlight>
                <a:sym typeface="Arial"/>
              </a:rPr>
              <a:t> </a:t>
            </a:r>
            <a:r>
              <a:rPr lang="en" sz="2800" b="0" i="0" u="none" strike="noStrike" cap="none" dirty="0">
                <a:solidFill>
                  <a:schemeClr val="tx1"/>
                </a:solidFill>
                <a:highlight>
                  <a:srgbClr val="FFC000"/>
                </a:highlight>
                <a:sym typeface="Arial"/>
                <a:hlinkClick r:id="rId3"/>
              </a:rPr>
              <a:t>506-05</a:t>
            </a:r>
            <a:r>
              <a:rPr lang="en" sz="2800" b="0" i="0" u="none" strike="noStrike" cap="none" dirty="0">
                <a:solidFill>
                  <a:schemeClr val="tx1"/>
                </a:solidFill>
                <a:highlight>
                  <a:srgbClr val="FFC000"/>
                </a:highlight>
                <a:sym typeface="Arial"/>
              </a:rPr>
              <a:t> </a:t>
            </a:r>
          </a:p>
        </p:txBody>
      </p:sp>
    </p:spTree>
    <p:extLst>
      <p:ext uri="{BB962C8B-B14F-4D97-AF65-F5344CB8AC3E}">
        <p14:creationId xmlns:p14="http://schemas.microsoft.com/office/powerpoint/2010/main" val="2271862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154"/>
        <p:cNvGrpSpPr/>
        <p:nvPr/>
      </p:nvGrpSpPr>
      <p:grpSpPr>
        <a:xfrm>
          <a:off x="0" y="0"/>
          <a:ext cx="0" cy="0"/>
          <a:chOff x="0" y="0"/>
          <a:chExt cx="0" cy="0"/>
        </a:xfrm>
      </p:grpSpPr>
      <p:sp>
        <p:nvSpPr>
          <p:cNvPr id="4" name="Shape 138"/>
          <p:cNvSpPr txBox="1"/>
          <p:nvPr/>
        </p:nvSpPr>
        <p:spPr>
          <a:xfrm>
            <a:off x="457200" y="860259"/>
            <a:ext cx="8229600" cy="2109239"/>
          </a:xfrm>
          <a:prstGeom prst="rect">
            <a:avLst/>
          </a:prstGeom>
          <a:noFill/>
          <a:ln>
            <a:noFill/>
          </a:ln>
        </p:spPr>
        <p:txBody>
          <a:bodyPr lIns="91425" tIns="91425" rIns="91425" bIns="91425" anchor="t" anchorCtr="0">
            <a:noAutofit/>
          </a:bodyPr>
          <a:lstStyle/>
          <a:p>
            <a:pPr defTabSz="914378"/>
            <a:r>
              <a:rPr lang="en-US" sz="2000" b="1" dirty="0">
                <a:solidFill>
                  <a:srgbClr val="FFFFFF"/>
                </a:solidFill>
                <a:latin typeface="Arial" panose="020B0604020202020204" pitchFamily="34" charset="0"/>
                <a:ea typeface="+mn-ea"/>
              </a:rPr>
              <a:t>Academic professionals are promoted based on proven excellence in </a:t>
            </a:r>
            <a:r>
              <a:rPr lang="en-US" sz="2000" b="1" dirty="0">
                <a:solidFill>
                  <a:srgbClr val="FFC627">
                    <a:lumMod val="60000"/>
                    <a:lumOff val="40000"/>
                  </a:srgbClr>
                </a:solidFill>
                <a:latin typeface="Arial" panose="020B0604020202020204" pitchFamily="34" charset="0"/>
                <a:ea typeface="+mn-ea"/>
              </a:rPr>
              <a:t>position effectiveness</a:t>
            </a:r>
            <a:r>
              <a:rPr lang="en-US" sz="2000" b="1" dirty="0">
                <a:solidFill>
                  <a:srgbClr val="FFFFFF"/>
                </a:solidFill>
                <a:latin typeface="Arial" panose="020B0604020202020204" pitchFamily="34" charset="0"/>
                <a:ea typeface="+mn-ea"/>
              </a:rPr>
              <a:t>; </a:t>
            </a:r>
            <a:r>
              <a:rPr lang="en-US" sz="2000" b="1" dirty="0">
                <a:solidFill>
                  <a:srgbClr val="FFC627">
                    <a:lumMod val="60000"/>
                    <a:lumOff val="40000"/>
                  </a:srgbClr>
                </a:solidFill>
                <a:latin typeface="Arial" panose="020B0604020202020204" pitchFamily="34" charset="0"/>
                <a:ea typeface="+mn-ea"/>
              </a:rPr>
              <a:t>professional contributions</a:t>
            </a:r>
            <a:r>
              <a:rPr lang="en-US" sz="2000" b="1" dirty="0">
                <a:solidFill>
                  <a:srgbClr val="FFFFFF"/>
                </a:solidFill>
                <a:latin typeface="Arial" panose="020B0604020202020204" pitchFamily="34" charset="0"/>
                <a:ea typeface="+mn-ea"/>
              </a:rPr>
              <a:t>; and institutional, professional, and community </a:t>
            </a:r>
            <a:r>
              <a:rPr lang="en-US" sz="2000" b="1" dirty="0">
                <a:solidFill>
                  <a:srgbClr val="FFC627">
                    <a:lumMod val="60000"/>
                    <a:lumOff val="40000"/>
                  </a:srgbClr>
                </a:solidFill>
                <a:latin typeface="Arial" panose="020B0604020202020204" pitchFamily="34" charset="0"/>
                <a:ea typeface="+mn-ea"/>
              </a:rPr>
              <a:t>service</a:t>
            </a:r>
            <a:r>
              <a:rPr lang="en-US" sz="2000" b="1" dirty="0">
                <a:solidFill>
                  <a:srgbClr val="FFFFFF"/>
                </a:solidFill>
                <a:latin typeface="Arial" panose="020B0604020202020204" pitchFamily="34" charset="0"/>
                <a:ea typeface="+mn-ea"/>
              </a:rPr>
              <a:t>.  Excellence is achieved in the context of the program in which the academic professional works. (…) </a:t>
            </a:r>
          </a:p>
          <a:p>
            <a:pPr defTabSz="914378"/>
            <a:endParaRPr lang="en-US" sz="2000" b="1" dirty="0">
              <a:solidFill>
                <a:srgbClr val="FFFFFF"/>
              </a:solidFill>
              <a:latin typeface="Arial" panose="020B0604020202020204" pitchFamily="34" charset="0"/>
              <a:ea typeface="+mn-ea"/>
            </a:endParaRPr>
          </a:p>
          <a:p>
            <a:pPr defTabSz="914378"/>
            <a:r>
              <a:rPr lang="en-US" sz="2000" b="1" dirty="0">
                <a:solidFill>
                  <a:srgbClr val="FFFFFF"/>
                </a:solidFill>
                <a:latin typeface="Arial" panose="020B0604020202020204" pitchFamily="34" charset="0"/>
                <a:ea typeface="+mn-ea"/>
              </a:rPr>
              <a:t>This process is conducted in the following order: the library or academic unit personnel review committee, the library or academic unit administrator, the college peer review committee, the college dean/university librarian, </a:t>
            </a:r>
            <a:r>
              <a:rPr lang="en-US" sz="2000" b="1" dirty="0">
                <a:solidFill>
                  <a:srgbClr val="FFC627">
                    <a:lumMod val="60000"/>
                    <a:lumOff val="40000"/>
                  </a:srgbClr>
                </a:solidFill>
                <a:latin typeface="Arial" panose="020B0604020202020204" pitchFamily="34" charset="0"/>
                <a:ea typeface="+mn-ea"/>
              </a:rPr>
              <a:t>the University Promotion and Continuing Appointment Committee, the provost of the university, and the president.</a:t>
            </a:r>
          </a:p>
        </p:txBody>
      </p:sp>
      <p:sp>
        <p:nvSpPr>
          <p:cNvPr id="5" name="Shape 139"/>
          <p:cNvSpPr txBox="1">
            <a:spLocks noGrp="1"/>
          </p:cNvSpPr>
          <p:nvPr>
            <p:ph type="title"/>
          </p:nvPr>
        </p:nvSpPr>
        <p:spPr>
          <a:xfrm>
            <a:off x="182881" y="274320"/>
            <a:ext cx="8520599" cy="457200"/>
          </a:xfrm>
          <a:prstGeom prst="rect">
            <a:avLst/>
          </a:prstGeom>
          <a:solidFill>
            <a:schemeClr val="bg1">
              <a:alpha val="0"/>
            </a:schemeClr>
          </a:solidFill>
          <a:ln>
            <a:noFill/>
          </a:ln>
        </p:spPr>
        <p:txBody>
          <a:bodyPr lIns="91425" tIns="91425" rIns="91425" bIns="91425" anchor="t" anchorCtr="0">
            <a:noAutofit/>
          </a:bodyPr>
          <a:lstStyle/>
          <a:p>
            <a:pPr>
              <a:buSzPct val="25000"/>
            </a:pPr>
            <a:r>
              <a:rPr lang="en-US" sz="2800" b="0" dirty="0">
                <a:solidFill>
                  <a:schemeClr val="tx1"/>
                </a:solidFill>
                <a:highlight>
                  <a:srgbClr val="FFC000"/>
                </a:highlight>
              </a:rPr>
              <a:t>Academic Professional</a:t>
            </a:r>
            <a:r>
              <a:rPr lang="en" sz="2800" b="0" dirty="0">
                <a:solidFill>
                  <a:schemeClr val="tx1"/>
                </a:solidFill>
                <a:highlight>
                  <a:srgbClr val="FFC000"/>
                </a:highlight>
              </a:rPr>
              <a:t> Promotion/</a:t>
            </a:r>
            <a:r>
              <a:rPr lang="en-US" sz="2800" b="0" dirty="0">
                <a:solidFill>
                  <a:schemeClr val="tx1"/>
                </a:solidFill>
                <a:highlight>
                  <a:srgbClr val="FFC000"/>
                </a:highlight>
              </a:rPr>
              <a:t>ACD </a:t>
            </a:r>
            <a:r>
              <a:rPr lang="en" sz="2800" b="0" dirty="0">
                <a:solidFill>
                  <a:schemeClr val="tx1"/>
                </a:solidFill>
                <a:highlight>
                  <a:srgbClr val="FFC000"/>
                </a:highlight>
                <a:hlinkClick r:id="rId3"/>
              </a:rPr>
              <a:t>507-07</a:t>
            </a:r>
            <a:r>
              <a:rPr lang="en" sz="2800" b="0" dirty="0">
                <a:solidFill>
                  <a:schemeClr val="tx1"/>
                </a:solidFill>
                <a:highlight>
                  <a:srgbClr val="FFC000"/>
                </a:highlight>
              </a:rPr>
              <a:t> </a:t>
            </a:r>
          </a:p>
        </p:txBody>
      </p:sp>
    </p:spTree>
    <p:extLst>
      <p:ext uri="{BB962C8B-B14F-4D97-AF65-F5344CB8AC3E}">
        <p14:creationId xmlns:p14="http://schemas.microsoft.com/office/powerpoint/2010/main" val="2167282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82880" y="274320"/>
            <a:ext cx="852059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b="0" dirty="0">
                <a:highlight>
                  <a:srgbClr val="FFC000"/>
                </a:highlight>
              </a:rPr>
              <a:t>Tip: before you decide to go up, ask your unit for a copy of your rank’s criteria for promotion</a:t>
            </a:r>
            <a:endParaRPr lang="en" sz="2800" b="0" i="0" u="none" strike="noStrike" cap="none" dirty="0">
              <a:solidFill>
                <a:schemeClr val="dk1"/>
              </a:solidFill>
              <a:highlight>
                <a:srgbClr val="FFC000"/>
              </a:highlight>
              <a:sym typeface="Arial"/>
            </a:endParaRPr>
          </a:p>
        </p:txBody>
      </p:sp>
      <p:sp>
        <p:nvSpPr>
          <p:cNvPr id="5" name="Shape 185"/>
          <p:cNvSpPr txBox="1">
            <a:spLocks noGrp="1"/>
          </p:cNvSpPr>
          <p:nvPr>
            <p:ph type="body" idx="1"/>
          </p:nvPr>
        </p:nvSpPr>
        <p:spPr>
          <a:xfrm>
            <a:off x="182879" y="1417834"/>
            <a:ext cx="8755638" cy="1408641"/>
          </a:xfrm>
          <a:prstGeom prst="rect">
            <a:avLst/>
          </a:prstGeom>
          <a:noFill/>
          <a:ln>
            <a:noFill/>
          </a:ln>
        </p:spPr>
        <p:txBody>
          <a:bodyPr lIns="91425" tIns="91425" rIns="91425" bIns="91425" anchor="t" anchorCtr="0">
            <a:noAutofit/>
          </a:bodyPr>
          <a:lstStyle/>
          <a:p>
            <a:pPr marL="114300" lvl="0">
              <a:spcAft>
                <a:spcPts val="0"/>
              </a:spcAft>
              <a:buClr>
                <a:schemeClr val="dk1"/>
              </a:buClr>
              <a:buSzPct val="100000"/>
              <a:defRPr/>
            </a:pPr>
            <a:r>
              <a:rPr lang="en" sz="1800" b="1" dirty="0">
                <a:solidFill>
                  <a:schemeClr val="dk1"/>
                </a:solidFill>
              </a:rPr>
              <a:t>Example criteria for a promotion to </a:t>
            </a:r>
            <a:r>
              <a:rPr lang="en-US" sz="1800" b="1" dirty="0">
                <a:solidFill>
                  <a:schemeClr val="dk1"/>
                </a:solidFill>
              </a:rPr>
              <a:t>associate teaching professor</a:t>
            </a:r>
            <a:r>
              <a:rPr lang="en" sz="1800" b="1" dirty="0">
                <a:solidFill>
                  <a:schemeClr val="dk1"/>
                </a:solidFill>
              </a:rPr>
              <a:t>:</a:t>
            </a:r>
            <a:br>
              <a:rPr lang="en" sz="1800" b="1" dirty="0">
                <a:solidFill>
                  <a:schemeClr val="dk1"/>
                </a:solidFill>
              </a:rPr>
            </a:br>
            <a:endParaRPr lang="en" sz="1800" b="1" dirty="0">
              <a:solidFill>
                <a:schemeClr val="dk1"/>
              </a:solidFill>
            </a:endParaRPr>
          </a:p>
          <a:p>
            <a:pPr marL="457200" lvl="0" indent="-342900">
              <a:spcAft>
                <a:spcPts val="0"/>
              </a:spcAft>
              <a:buClr>
                <a:schemeClr val="dk1"/>
              </a:buClr>
              <a:buSzPct val="100000"/>
              <a:buFont typeface="Arial"/>
              <a:buChar char="●"/>
              <a:defRPr/>
            </a:pPr>
            <a:r>
              <a:rPr lang="en" sz="1800" b="1" dirty="0">
                <a:solidFill>
                  <a:schemeClr val="dk1"/>
                </a:solidFill>
              </a:rPr>
              <a:t>Candidate has a terminal degree.</a:t>
            </a:r>
          </a:p>
          <a:p>
            <a:pPr marL="457200" indent="-342900">
              <a:spcAft>
                <a:spcPts val="0"/>
              </a:spcAft>
              <a:buClr>
                <a:schemeClr val="dk1"/>
              </a:buClr>
              <a:buSzPct val="100000"/>
              <a:buFont typeface="Arial"/>
              <a:buChar char="●"/>
              <a:defRPr/>
            </a:pPr>
            <a:r>
              <a:rPr lang="en" sz="1800" b="1" dirty="0">
                <a:solidFill>
                  <a:schemeClr val="dk1"/>
                </a:solidFill>
              </a:rPr>
              <a:t>Candidate demonstrates evidence of 5 years of successful teaching.</a:t>
            </a:r>
          </a:p>
          <a:p>
            <a:pPr marL="457200" indent="-342900">
              <a:spcAft>
                <a:spcPts val="0"/>
              </a:spcAft>
              <a:buClr>
                <a:schemeClr val="dk1"/>
              </a:buClr>
              <a:buSzPct val="100000"/>
              <a:buFont typeface="Arial"/>
              <a:buChar char="●"/>
              <a:defRPr/>
            </a:pPr>
            <a:r>
              <a:rPr lang="en" sz="1800" b="1" dirty="0">
                <a:solidFill>
                  <a:schemeClr val="dk1"/>
                </a:solidFill>
              </a:rPr>
              <a:t>Candidate has developed a curriculum in the area of specialization.</a:t>
            </a:r>
          </a:p>
          <a:p>
            <a:pPr marL="457200" indent="-342900">
              <a:spcAft>
                <a:spcPts val="0"/>
              </a:spcAft>
              <a:buClr>
                <a:schemeClr val="dk1"/>
              </a:buClr>
              <a:buSzPct val="100000"/>
              <a:buFont typeface="Arial"/>
              <a:buChar char="●"/>
              <a:defRPr/>
            </a:pPr>
            <a:r>
              <a:rPr lang="en" sz="1800" b="1" dirty="0">
                <a:solidFill>
                  <a:schemeClr val="dk1"/>
                </a:solidFill>
              </a:rPr>
              <a:t>If research and creativity is part of the assignment, candidate has achieved a program which is attracting regional attention.</a:t>
            </a:r>
          </a:p>
          <a:p>
            <a:pPr marL="457200" indent="-342900">
              <a:spcAft>
                <a:spcPts val="0"/>
              </a:spcAft>
              <a:buClr>
                <a:schemeClr val="dk1"/>
              </a:buClr>
              <a:buSzPct val="100000"/>
              <a:buFont typeface="Arial"/>
              <a:buChar char="●"/>
              <a:defRPr/>
            </a:pPr>
            <a:r>
              <a:rPr lang="en" sz="1800" b="1" dirty="0">
                <a:solidFill>
                  <a:schemeClr val="dk1"/>
                </a:solidFill>
              </a:rPr>
              <a:t>If service is part of the assignment, some service to the school and the university is expected.</a:t>
            </a:r>
          </a:p>
          <a:p>
            <a:pPr marL="457200" indent="-342900">
              <a:spcAft>
                <a:spcPts val="0"/>
              </a:spcAft>
              <a:buClr>
                <a:schemeClr val="dk1"/>
              </a:buClr>
              <a:buSzPct val="100000"/>
              <a:buFont typeface="Arial"/>
              <a:buChar char="●"/>
              <a:defRPr/>
            </a:pPr>
            <a:endParaRPr lang="en" sz="1800" b="1" dirty="0">
              <a:solidFill>
                <a:schemeClr val="dk1"/>
              </a:solidFill>
            </a:endParaRPr>
          </a:p>
        </p:txBody>
      </p:sp>
    </p:spTree>
    <p:extLst>
      <p:ext uri="{BB962C8B-B14F-4D97-AF65-F5344CB8AC3E}">
        <p14:creationId xmlns:p14="http://schemas.microsoft.com/office/powerpoint/2010/main" val="2850069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b="0" dirty="0">
                <a:highlight>
                  <a:srgbClr val="FFC000"/>
                </a:highlight>
              </a:rPr>
              <a:t>Tip: also ask your unit for a copy of your job description</a:t>
            </a:r>
            <a:endParaRPr lang="en" sz="2800" b="0" i="0" u="none" strike="noStrike" cap="none" dirty="0">
              <a:solidFill>
                <a:schemeClr val="dk1"/>
              </a:solidFill>
              <a:highlight>
                <a:srgbClr val="FFC000"/>
              </a:highlight>
              <a:sym typeface="Arial"/>
            </a:endParaRPr>
          </a:p>
        </p:txBody>
      </p:sp>
      <p:sp>
        <p:nvSpPr>
          <p:cNvPr id="8" name="Shape 185"/>
          <p:cNvSpPr txBox="1">
            <a:spLocks noGrp="1"/>
          </p:cNvSpPr>
          <p:nvPr>
            <p:ph type="body" idx="1"/>
          </p:nvPr>
        </p:nvSpPr>
        <p:spPr>
          <a:xfrm>
            <a:off x="328379" y="842793"/>
            <a:ext cx="8229600" cy="462025"/>
          </a:xfrm>
          <a:prstGeom prst="rect">
            <a:avLst/>
          </a:prstGeom>
          <a:noFill/>
          <a:ln>
            <a:noFill/>
          </a:ln>
        </p:spPr>
        <p:txBody>
          <a:bodyPr lIns="91425" tIns="91425" rIns="91425" bIns="91425" anchor="t" anchorCtr="0">
            <a:noAutofit/>
          </a:bodyPr>
          <a:lstStyle/>
          <a:p>
            <a:pPr marL="114300" lvl="0">
              <a:spcAft>
                <a:spcPts val="0"/>
              </a:spcAft>
              <a:buClr>
                <a:schemeClr val="dk1"/>
              </a:buClr>
              <a:buSzPct val="100000"/>
              <a:defRPr/>
            </a:pPr>
            <a:r>
              <a:rPr lang="en" sz="1800" b="1" dirty="0">
                <a:solidFill>
                  <a:schemeClr val="dk1"/>
                </a:solidFill>
              </a:rPr>
              <a:t>Example </a:t>
            </a:r>
            <a:r>
              <a:rPr lang="en-US" sz="1800" b="1" dirty="0">
                <a:solidFill>
                  <a:schemeClr val="dk1"/>
                </a:solidFill>
              </a:rPr>
              <a:t>assistant teaching professor</a:t>
            </a:r>
            <a:r>
              <a:rPr lang="en" sz="1800" b="1" dirty="0">
                <a:solidFill>
                  <a:schemeClr val="dk1"/>
                </a:solidFill>
              </a:rPr>
              <a:t> job description:</a:t>
            </a:r>
          </a:p>
          <a:p>
            <a:pPr marL="114300" lvl="0">
              <a:spcAft>
                <a:spcPts val="0"/>
              </a:spcAft>
              <a:buClr>
                <a:schemeClr val="dk1"/>
              </a:buClr>
              <a:buSzPct val="100000"/>
              <a:defRPr/>
            </a:pPr>
            <a:endParaRPr lang="en" b="1" dirty="0">
              <a:solidFill>
                <a:schemeClr val="dk1"/>
              </a:solidFill>
            </a:endParaRPr>
          </a:p>
        </p:txBody>
      </p:sp>
      <p:sp>
        <p:nvSpPr>
          <p:cNvPr id="5" name="Shape 185"/>
          <p:cNvSpPr txBox="1">
            <a:spLocks/>
          </p:cNvSpPr>
          <p:nvPr/>
        </p:nvSpPr>
        <p:spPr>
          <a:xfrm>
            <a:off x="114330" y="3863084"/>
            <a:ext cx="8906379" cy="117767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15000"/>
              </a:lnSpc>
              <a:spcBef>
                <a:spcPts val="0"/>
              </a:spcBef>
              <a:spcAft>
                <a:spcPts val="160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2pPr>
            <a:lvl3pPr marL="914400" marR="0" lvl="2"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3pPr>
            <a:lvl4pPr marL="1371600" marR="0" lvl="3"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4pPr>
            <a:lvl5pPr marL="1828800" marR="0" lvl="4"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5pPr>
            <a:lvl6pPr marL="2286000" marR="0" lvl="5"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6pPr>
            <a:lvl7pPr marL="2743200" marR="0" lvl="6"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7pPr>
            <a:lvl8pPr marL="3200400" marR="0" lvl="7"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8pPr>
            <a:lvl9pPr marL="3657600" marR="0" lvl="8" indent="0" algn="l" rtl="0">
              <a:lnSpc>
                <a:spcPct val="115000"/>
              </a:lnSpc>
              <a:spcBef>
                <a:spcPts val="0"/>
              </a:spcBef>
              <a:spcAft>
                <a:spcPts val="1600"/>
              </a:spcAft>
              <a:buClr>
                <a:srgbClr val="000000"/>
              </a:buClr>
              <a:buFont typeface="Arial"/>
              <a:buNone/>
              <a:defRPr sz="1200" b="0" i="0" u="none" strike="noStrike" cap="none">
                <a:solidFill>
                  <a:srgbClr val="000000"/>
                </a:solidFill>
                <a:latin typeface="Arial"/>
                <a:ea typeface="Arial"/>
                <a:cs typeface="Arial"/>
                <a:sym typeface="Arial"/>
              </a:defRPr>
            </a:lvl9pPr>
          </a:lstStyle>
          <a:p>
            <a:pPr marL="457200" indent="-342900">
              <a:spcAft>
                <a:spcPts val="0"/>
              </a:spcAft>
              <a:buClr>
                <a:schemeClr val="dk1"/>
              </a:buClr>
              <a:buSzPct val="100000"/>
              <a:buFont typeface="Arial"/>
              <a:buChar char="●"/>
              <a:defRPr/>
            </a:pPr>
            <a:endParaRPr lang="en" sz="2000" b="1" dirty="0">
              <a:solidFill>
                <a:schemeClr val="dk1"/>
              </a:solidFill>
            </a:endParaRPr>
          </a:p>
          <a:p>
            <a:pPr marL="114300">
              <a:spcAft>
                <a:spcPts val="0"/>
              </a:spcAft>
              <a:buClr>
                <a:schemeClr val="dk1"/>
              </a:buClr>
              <a:buSzPct val="100000"/>
              <a:defRPr/>
            </a:pPr>
            <a:r>
              <a:rPr lang="en" sz="2000" dirty="0">
                <a:solidFill>
                  <a:schemeClr val="dk1"/>
                </a:solidFill>
                <a:highlight>
                  <a:srgbClr val="FFC000"/>
                </a:highlight>
              </a:rPr>
              <a:t>Jobs change over time. Your job description should describe the job you are currently performing.  If not, speak to your director.</a:t>
            </a:r>
          </a:p>
        </p:txBody>
      </p:sp>
      <p:pic>
        <p:nvPicPr>
          <p:cNvPr id="6" name="Picture 5"/>
          <p:cNvPicPr>
            <a:picLocks noChangeAspect="1"/>
          </p:cNvPicPr>
          <p:nvPr/>
        </p:nvPicPr>
        <p:blipFill>
          <a:blip r:embed="rId3"/>
          <a:stretch>
            <a:fillRect/>
          </a:stretch>
        </p:blipFill>
        <p:spPr>
          <a:xfrm>
            <a:off x="542427" y="1416091"/>
            <a:ext cx="7801504" cy="2697362"/>
          </a:xfrm>
          <a:prstGeom prst="rect">
            <a:avLst/>
          </a:prstGeom>
          <a:effectLst>
            <a:glow rad="228600">
              <a:schemeClr val="accent6">
                <a:satMod val="175000"/>
                <a:alpha val="40000"/>
              </a:schemeClr>
            </a:glow>
          </a:effectLst>
        </p:spPr>
      </p:pic>
    </p:spTree>
    <p:extLst>
      <p:ext uri="{BB962C8B-B14F-4D97-AF65-F5344CB8AC3E}">
        <p14:creationId xmlns:p14="http://schemas.microsoft.com/office/powerpoint/2010/main" val="3600000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0" y="0"/>
            <a:ext cx="9144000" cy="5143500"/>
          </a:xfrm>
          <a:prstGeom prst="rect">
            <a:avLst/>
          </a:prstGeom>
          <a:solidFill>
            <a:srgbClr val="000000"/>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rgbClr val="FFFFFF"/>
              </a:solidFill>
              <a:effectLst/>
              <a:uLnTx/>
              <a:uFillTx/>
              <a:latin typeface="Arial" pitchFamily="34" charset="0"/>
              <a:ea typeface="+mn-ea"/>
              <a:cs typeface="Arial" pitchFamily="34" charset="0"/>
              <a:sym typeface="Arial"/>
            </a:endParaRPr>
          </a:p>
        </p:txBody>
      </p:sp>
      <p:sp>
        <p:nvSpPr>
          <p:cNvPr id="4" name="Rectangle 3"/>
          <p:cNvSpPr>
            <a:spLocks noChangeArrowheads="1"/>
          </p:cNvSpPr>
          <p:nvPr/>
        </p:nvSpPr>
        <p:spPr bwMode="auto">
          <a:xfrm>
            <a:off x="833377" y="885463"/>
            <a:ext cx="7746715" cy="3752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auto" latinLnBrk="0" hangingPunct="1">
              <a:lnSpc>
                <a:spcPts val="4875"/>
              </a:lnSpc>
              <a:spcBef>
                <a:spcPct val="0"/>
              </a:spcBef>
              <a:spcAft>
                <a:spcPts val="0"/>
              </a:spcAft>
              <a:buClrTx/>
              <a:buSzTx/>
              <a:buFont typeface="Arial" panose="020B0604020202020204" pitchFamily="34" charset="0"/>
              <a:buNone/>
              <a:tabLst/>
              <a:defRPr/>
            </a:pPr>
            <a:r>
              <a:rPr kumimoji="0" lang="en-US" altLang="en-US" sz="4875" b="1" i="0" u="none" strike="noStrike" kern="0" cap="none" spc="0" normalizeH="0" baseline="0" noProof="0" dirty="0">
                <a:ln>
                  <a:noFill/>
                </a:ln>
                <a:solidFill>
                  <a:srgbClr val="FFFFFF"/>
                </a:solidFill>
                <a:effectLst/>
                <a:uLnTx/>
                <a:uFillTx/>
                <a:latin typeface="Arial" panose="020B0604020202020204" pitchFamily="34" charset="0"/>
                <a:ea typeface="ＭＳ Ｐゴシック" panose="020B0600070205080204" pitchFamily="34" charset="-128"/>
                <a:cs typeface="Arial" panose="020B0604020202020204" pitchFamily="34" charset="0"/>
                <a:sym typeface="Arial"/>
              </a:rPr>
              <a:t>Part III:</a:t>
            </a:r>
            <a:r>
              <a:rPr kumimoji="0" lang="en-US" altLang="en-US" sz="4725" b="1" i="0" u="none" strike="noStrike" kern="0" cap="none" spc="0" normalizeH="0" baseline="0" noProof="0" dirty="0">
                <a:ln>
                  <a:noFill/>
                </a:ln>
                <a:solidFill>
                  <a:srgbClr val="FFC627"/>
                </a:solidFill>
                <a:effectLst/>
                <a:uLnTx/>
                <a:uFillTx/>
                <a:latin typeface="Arial" panose="020B0604020202020204" pitchFamily="34" charset="0"/>
                <a:ea typeface="ＭＳ Ｐゴシック" panose="020B0600070205080204" pitchFamily="34" charset="-128"/>
                <a:cs typeface="Arial" panose="020B0604020202020204" pitchFamily="34" charset="0"/>
                <a:sym typeface="Arial"/>
              </a:rPr>
              <a:t> Process Guide for </a:t>
            </a:r>
            <a:r>
              <a:rPr lang="en-US" altLang="en-US" sz="4725" b="1" dirty="0">
                <a:solidFill>
                  <a:srgbClr val="FFC627"/>
                </a:solidFill>
              </a:rPr>
              <a:t>Fixed-term</a:t>
            </a:r>
            <a:r>
              <a:rPr lang="en-US" altLang="en-US" sz="4725" b="1" dirty="0">
                <a:solidFill>
                  <a:schemeClr val="bg1"/>
                </a:solidFill>
              </a:rPr>
              <a:t>*</a:t>
            </a:r>
            <a:r>
              <a:rPr kumimoji="0" lang="en-US" altLang="en-US" sz="4725" b="1" i="0" u="none" strike="noStrike" kern="0" cap="none" spc="0" normalizeH="0" baseline="0" noProof="0" dirty="0">
                <a:ln>
                  <a:noFill/>
                </a:ln>
                <a:solidFill>
                  <a:srgbClr val="FFC627"/>
                </a:solidFill>
                <a:effectLst/>
                <a:uLnTx/>
                <a:uFillTx/>
                <a:latin typeface="Arial" panose="020B0604020202020204" pitchFamily="34" charset="0"/>
                <a:ea typeface="ＭＳ Ｐゴシック" panose="020B0600070205080204" pitchFamily="34" charset="-128"/>
                <a:cs typeface="Arial" panose="020B0604020202020204" pitchFamily="34" charset="0"/>
                <a:sym typeface="Arial"/>
              </a:rPr>
              <a:t> Faculty Promotions</a:t>
            </a:r>
            <a:r>
              <a:rPr lang="en-US" altLang="en-US" sz="4875" b="1" dirty="0">
                <a:solidFill>
                  <a:srgbClr val="FFFFFF"/>
                </a:solidFill>
              </a:rPr>
              <a:t>;</a:t>
            </a:r>
            <a:r>
              <a:rPr kumimoji="0" lang="en-US" altLang="en-US" sz="4725" b="1" i="0" u="none" strike="noStrike" kern="0" cap="none" spc="0" normalizeH="0" baseline="0" noProof="0" dirty="0">
                <a:ln>
                  <a:noFill/>
                </a:ln>
                <a:solidFill>
                  <a:srgbClr val="FFC627"/>
                </a:solidFill>
                <a:effectLst/>
                <a:uLnTx/>
                <a:uFillTx/>
                <a:latin typeface="Arial" panose="020B0604020202020204" pitchFamily="34" charset="0"/>
                <a:ea typeface="ＭＳ Ｐゴシック" panose="020B0600070205080204" pitchFamily="34" charset="-128"/>
                <a:cs typeface="Arial" panose="020B0604020202020204" pitchFamily="34" charset="0"/>
                <a:sym typeface="Arial"/>
              </a:rPr>
              <a:t> what </a:t>
            </a:r>
            <a:r>
              <a:rPr lang="en-US" altLang="en-US" sz="4725" b="1" dirty="0">
                <a:solidFill>
                  <a:srgbClr val="FFC627"/>
                </a:solidFill>
              </a:rPr>
              <a:t>are my action items</a:t>
            </a:r>
            <a:r>
              <a:rPr lang="en-US" altLang="en-US" sz="4875" b="1" dirty="0">
                <a:solidFill>
                  <a:srgbClr val="FFFFFF"/>
                </a:solidFill>
              </a:rPr>
              <a:t>?</a:t>
            </a:r>
          </a:p>
          <a:p>
            <a:pPr marL="0" marR="0" lvl="0" indent="0" algn="l" defTabSz="914400" rtl="0" eaLnBrk="1" fontAlgn="auto" latinLnBrk="0" hangingPunct="1">
              <a:lnSpc>
                <a:spcPts val="4875"/>
              </a:lnSpc>
              <a:spcBef>
                <a:spcPct val="0"/>
              </a:spcBef>
              <a:spcAft>
                <a:spcPts val="0"/>
              </a:spcAft>
              <a:buClrTx/>
              <a:buSzTx/>
              <a:buFont typeface="Arial" panose="020B0604020202020204" pitchFamily="34" charset="0"/>
              <a:buNone/>
              <a:tabLst/>
              <a:defRPr/>
            </a:pPr>
            <a:endParaRPr lang="en-US" altLang="en-US" sz="4875" b="1" dirty="0">
              <a:solidFill>
                <a:srgbClr val="FFFFFF"/>
              </a:solidFill>
            </a:endParaRPr>
          </a:p>
          <a:p>
            <a:pPr marL="0" marR="0" lvl="0" indent="0" algn="l" defTabSz="914400" rtl="0" eaLnBrk="1" fontAlgn="auto" latinLnBrk="0" hangingPunct="1">
              <a:lnSpc>
                <a:spcPts val="4875"/>
              </a:lnSpc>
              <a:spcBef>
                <a:spcPct val="0"/>
              </a:spcBef>
              <a:spcAft>
                <a:spcPts val="0"/>
              </a:spcAft>
              <a:buClrTx/>
              <a:buSzTx/>
              <a:buFont typeface="Arial" panose="020B0604020202020204" pitchFamily="34" charset="0"/>
              <a:buNone/>
              <a:tabLst/>
              <a:defRPr/>
            </a:pPr>
            <a:r>
              <a:rPr lang="en-US" altLang="en-US" sz="1600" b="1" dirty="0">
                <a:solidFill>
                  <a:srgbClr val="FFFFFF"/>
                </a:solidFill>
              </a:rPr>
              <a:t>*Process guide language will soon change from “fixed-term to career-track”</a:t>
            </a:r>
            <a:endParaRPr lang="en-US" altLang="en-US" sz="4000" b="1" dirty="0">
              <a:solidFill>
                <a:srgbClr val="FFFFFF"/>
              </a:solidFill>
            </a:endParaRPr>
          </a:p>
        </p:txBody>
      </p:sp>
    </p:spTree>
    <p:extLst>
      <p:ext uri="{BB962C8B-B14F-4D97-AF65-F5344CB8AC3E}">
        <p14:creationId xmlns:p14="http://schemas.microsoft.com/office/powerpoint/2010/main" val="1165975033"/>
      </p:ext>
    </p:extLst>
  </p:cSld>
  <p:clrMapOvr>
    <a:masterClrMapping/>
  </p:clrMapOvr>
  <p:transition>
    <p:push/>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051174"/>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latin typeface="Arial" panose="020B0604020202020204" pitchFamily="34" charset="0"/>
              </a:rPr>
              <a:t>Please note that excerpts </a:t>
            </a:r>
            <a:r>
              <a:rPr kumimoji="0" lang="en-US" sz="28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from the process guide in this PowerPoint presentation may change or may be abbreviated.  The most current version of the </a:t>
            </a:r>
            <a:r>
              <a:rPr kumimoji="0" lang="en-US" sz="2800" b="1" i="1" u="none" strike="noStrike" kern="0" cap="none" spc="0" normalizeH="0" baseline="0" noProof="0" dirty="0">
                <a:ln>
                  <a:noFill/>
                </a:ln>
                <a:solidFill>
                  <a:srgbClr val="000000"/>
                </a:solidFill>
                <a:effectLst/>
                <a:uLnTx/>
                <a:uFillTx/>
                <a:latin typeface="Arial" panose="020B0604020202020204" pitchFamily="34" charset="0"/>
                <a:cs typeface="Arial"/>
                <a:sym typeface="Arial"/>
              </a:rPr>
              <a:t>Process Guide for Fixed-term</a:t>
            </a:r>
            <a:r>
              <a:rPr kumimoji="0" lang="en-US" sz="2800" b="1" i="1" u="none" strike="noStrike" kern="0" cap="none" spc="0" normalizeH="0" noProof="0" dirty="0">
                <a:ln>
                  <a:noFill/>
                </a:ln>
                <a:solidFill>
                  <a:srgbClr val="000000"/>
                </a:solidFill>
                <a:effectLst/>
                <a:uLnTx/>
                <a:uFillTx/>
                <a:latin typeface="Arial" panose="020B0604020202020204" pitchFamily="34" charset="0"/>
                <a:cs typeface="Arial"/>
                <a:sym typeface="Arial"/>
              </a:rPr>
              <a:t> Faculty Promotions </a:t>
            </a:r>
            <a:r>
              <a:rPr kumimoji="0" lang="en-US" sz="28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can always be found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a:p>
            <a:pPr lvl="0">
              <a:defRPr/>
            </a:pPr>
            <a:r>
              <a:rPr lang="en-US" sz="2000" b="1" dirty="0">
                <a:latin typeface="Arial" panose="020B0604020202020204" pitchFamily="34" charset="0"/>
                <a:hlinkClick r:id="rId4"/>
              </a:rPr>
              <a:t>https://provost.asu.edu/academic-personnel/personnel-processes</a:t>
            </a:r>
            <a:endPar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868653" cy="457200"/>
          </a:xfrm>
          <a:prstGeom prst="rect">
            <a:avLst/>
          </a:prstGeom>
          <a:solidFill>
            <a:schemeClr val="bg1">
              <a:alpha val="0"/>
            </a:schemeClr>
          </a:solid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i="0" u="none" strike="noStrike" cap="none" dirty="0">
                <a:solidFill>
                  <a:schemeClr val="bg1"/>
                </a:solidFill>
                <a:highlight>
                  <a:srgbClr val="FFC000"/>
                </a:highlight>
                <a:latin typeface="Arial"/>
                <a:ea typeface="Arial"/>
                <a:cs typeface="Arial"/>
                <a:sym typeface="Arial"/>
              </a:rPr>
              <a:t>Process Guide for Promotion of Fixed-term Faculty</a:t>
            </a:r>
          </a:p>
        </p:txBody>
      </p:sp>
    </p:spTree>
    <p:extLst>
      <p:ext uri="{BB962C8B-B14F-4D97-AF65-F5344CB8AC3E}">
        <p14:creationId xmlns:p14="http://schemas.microsoft.com/office/powerpoint/2010/main" val="1089048922"/>
      </p:ext>
    </p:extLst>
  </p:cSld>
  <p:clrMapOvr>
    <a:overrideClrMapping bg1="lt1" tx1="dk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274319" y="914400"/>
            <a:ext cx="8643649" cy="2109239"/>
          </a:xfrm>
          <a:prstGeom prst="rect">
            <a:avLst/>
          </a:prstGeom>
          <a:noFill/>
          <a:ln>
            <a:noFill/>
          </a:ln>
        </p:spPr>
        <p:txBody>
          <a:bodyPr lIns="91425" tIns="91425" rIns="91425" bIns="91425" anchor="t" anchorCtr="0">
            <a:noAutofit/>
          </a:bodyPr>
          <a:lstStyle/>
          <a:p>
            <a:r>
              <a:rPr lang="en-US" sz="2000" b="1" u="sng" dirty="0">
                <a:latin typeface="Arial" panose="020B0604020202020204" pitchFamily="34" charset="0"/>
              </a:rPr>
              <a:t>Candidate Responsibilities</a:t>
            </a:r>
            <a:br>
              <a:rPr lang="en-US" sz="2000" b="1" u="sng" dirty="0">
                <a:latin typeface="Arial" panose="020B0604020202020204" pitchFamily="34" charset="0"/>
              </a:rPr>
            </a:br>
            <a:endParaRPr lang="en-US" sz="2000" b="1" dirty="0">
              <a:latin typeface="Arial" panose="020B0604020202020204" pitchFamily="34" charset="0"/>
            </a:endParaRPr>
          </a:p>
          <a:p>
            <a:r>
              <a:rPr lang="en-US" sz="2000" b="1" dirty="0">
                <a:latin typeface="Arial" panose="020B0604020202020204" pitchFamily="34" charset="0"/>
              </a:rPr>
              <a:t>Step 1.  Submission of materials.</a:t>
            </a:r>
          </a:p>
          <a:p>
            <a:r>
              <a:rPr lang="en-US" sz="2000" dirty="0">
                <a:latin typeface="Arial" panose="020B0604020202020204" pitchFamily="34" charset="0"/>
              </a:rPr>
              <a:t>Candidate checks with unit chair/director to determine the unit’s submission deadlines for the following materials. According to the unit deadline, candidate submits electronic copies (PDF) of the following to the unit:</a:t>
            </a:r>
            <a:br>
              <a:rPr lang="en-US" sz="2000" dirty="0">
                <a:latin typeface="Arial" panose="020B0604020202020204" pitchFamily="34" charset="0"/>
              </a:rPr>
            </a:br>
            <a:r>
              <a:rPr lang="en-US" sz="2000" dirty="0">
                <a:latin typeface="Arial" panose="020B0604020202020204" pitchFamily="34" charset="0"/>
              </a:rPr>
              <a:t>	</a:t>
            </a:r>
            <a:r>
              <a:rPr lang="en-US" sz="2000" b="1" dirty="0">
                <a:latin typeface="Arial" panose="020B0604020202020204" pitchFamily="34" charset="0"/>
              </a:rPr>
              <a:t>a. CV.  </a:t>
            </a:r>
            <a:r>
              <a:rPr lang="en-US" sz="2000" dirty="0">
                <a:latin typeface="Arial" panose="020B0604020202020204" pitchFamily="34" charset="0"/>
              </a:rPr>
              <a:t>A full and comprehensive curriculum vitae with page 	numbers and candidate’s name on each page.</a:t>
            </a:r>
          </a:p>
        </p:txBody>
      </p:sp>
      <p:sp>
        <p:nvSpPr>
          <p:cNvPr id="139" name="Shape 139"/>
          <p:cNvSpPr txBox="1">
            <a:spLocks noGrp="1"/>
          </p:cNvSpPr>
          <p:nvPr>
            <p:ph type="title"/>
          </p:nvPr>
        </p:nvSpPr>
        <p:spPr>
          <a:xfrm>
            <a:off x="182880" y="274320"/>
            <a:ext cx="8889201" cy="457200"/>
          </a:xfrm>
          <a:prstGeom prst="rect">
            <a:avLst/>
          </a:prstGeom>
          <a:solidFill>
            <a:schemeClr val="bg1">
              <a:alpha val="0"/>
            </a:schemeClr>
          </a:solid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i="0" u="none" strike="noStrike" cap="none" dirty="0">
                <a:solidFill>
                  <a:schemeClr val="bg1"/>
                </a:solidFill>
                <a:highlight>
                  <a:srgbClr val="FFC000"/>
                </a:highlight>
                <a:latin typeface="Arial"/>
                <a:ea typeface="Arial"/>
                <a:cs typeface="Arial"/>
                <a:sym typeface="Arial"/>
              </a:rPr>
              <a:t>Process Guide for Promotion of Fixed-term Faculty</a:t>
            </a:r>
          </a:p>
        </p:txBody>
      </p:sp>
      <p:sp>
        <p:nvSpPr>
          <p:cNvPr id="4" name="Shape 139"/>
          <p:cNvSpPr txBox="1">
            <a:spLocks/>
          </p:cNvSpPr>
          <p:nvPr/>
        </p:nvSpPr>
        <p:spPr>
          <a:xfrm>
            <a:off x="274319" y="4084319"/>
            <a:ext cx="4774399" cy="4572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pPr>
              <a:buSzPct val="25000"/>
            </a:pPr>
            <a:r>
              <a:rPr lang="en" sz="2400" dirty="0">
                <a:solidFill>
                  <a:schemeClr val="bg1"/>
                </a:solidFill>
                <a:highlight>
                  <a:srgbClr val="FFC000"/>
                </a:highlight>
              </a:rPr>
              <a:t>Pay strict attention to the formating requirements</a:t>
            </a:r>
          </a:p>
        </p:txBody>
      </p:sp>
    </p:spTree>
    <p:extLst>
      <p:ext uri="{BB962C8B-B14F-4D97-AF65-F5344CB8AC3E}">
        <p14:creationId xmlns:p14="http://schemas.microsoft.com/office/powerpoint/2010/main" val="2670094764"/>
      </p:ext>
    </p:extLst>
  </p:cSld>
  <p:clrMapOvr>
    <a:overrideClrMapping bg1="lt1" tx1="dk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82880" y="274320"/>
            <a:ext cx="852059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b="0" dirty="0">
                <a:highlight>
                  <a:srgbClr val="FFC000"/>
                </a:highlight>
              </a:rPr>
              <a:t>Tips re CVs</a:t>
            </a:r>
            <a:endParaRPr lang="en" sz="2800" b="0" i="0" u="none" strike="noStrike" cap="none" dirty="0">
              <a:solidFill>
                <a:schemeClr val="dk1"/>
              </a:solidFill>
              <a:highlight>
                <a:srgbClr val="FFC000"/>
              </a:highlight>
              <a:sym typeface="Arial"/>
            </a:endParaRPr>
          </a:p>
        </p:txBody>
      </p:sp>
      <p:sp>
        <p:nvSpPr>
          <p:cNvPr id="185" name="Shape 185"/>
          <p:cNvSpPr txBox="1">
            <a:spLocks noGrp="1"/>
          </p:cNvSpPr>
          <p:nvPr>
            <p:ph type="body" idx="1"/>
          </p:nvPr>
        </p:nvSpPr>
        <p:spPr>
          <a:xfrm>
            <a:off x="274319" y="1371600"/>
            <a:ext cx="8429159" cy="3657600"/>
          </a:xfrm>
          <a:prstGeom prst="rect">
            <a:avLst/>
          </a:prstGeom>
          <a:noFill/>
          <a:ln>
            <a:noFill/>
          </a:ln>
        </p:spPr>
        <p:txBody>
          <a:bodyPr lIns="91425" tIns="91425" rIns="91425" bIns="91425" anchor="t" anchorCtr="0">
            <a:noAutofit/>
          </a:bodyPr>
          <a:lstStyle/>
          <a:p>
            <a:pPr marL="457200" marR="0" lvl="0" indent="-342900" algn="l" rtl="0">
              <a:lnSpc>
                <a:spcPct val="115000"/>
              </a:lnSpc>
              <a:spcBef>
                <a:spcPts val="0"/>
              </a:spcBef>
              <a:spcAft>
                <a:spcPts val="0"/>
              </a:spcAft>
              <a:buClr>
                <a:schemeClr val="dk1"/>
              </a:buClr>
              <a:buSzPct val="100000"/>
              <a:buFont typeface="Arial"/>
              <a:buChar char="●"/>
            </a:pPr>
            <a:r>
              <a:rPr lang="en" sz="2800" b="1" i="0" u="none" strike="noStrike" cap="none" dirty="0">
                <a:solidFill>
                  <a:schemeClr val="dk1"/>
                </a:solidFill>
                <a:sym typeface="Arial"/>
              </a:rPr>
              <a:t>Make sure your CV is accurate; otherwise doubt is cast upon all of your case materials.</a:t>
            </a:r>
          </a:p>
          <a:p>
            <a:pPr marL="457200" marR="0" lvl="0" indent="-342900" algn="l" rtl="0">
              <a:lnSpc>
                <a:spcPct val="115000"/>
              </a:lnSpc>
              <a:spcBef>
                <a:spcPts val="1600"/>
              </a:spcBef>
              <a:spcAft>
                <a:spcPts val="0"/>
              </a:spcAft>
              <a:buClr>
                <a:schemeClr val="dk1"/>
              </a:buClr>
              <a:buSzPct val="100000"/>
              <a:buFont typeface="Arial"/>
              <a:buChar char="●"/>
            </a:pPr>
            <a:r>
              <a:rPr lang="en" sz="2800" b="1" i="0" u="none" strike="noStrike" cap="none" dirty="0">
                <a:solidFill>
                  <a:schemeClr val="dk1"/>
                </a:solidFill>
                <a:sym typeface="Arial"/>
              </a:rPr>
              <a:t>M</a:t>
            </a:r>
            <a:r>
              <a:rPr lang="en-US" sz="2800" b="1" i="0" u="none" strike="noStrike" cap="none" dirty="0">
                <a:solidFill>
                  <a:schemeClr val="dk1"/>
                </a:solidFill>
                <a:sym typeface="Arial"/>
              </a:rPr>
              <a:t>a</a:t>
            </a:r>
            <a:r>
              <a:rPr lang="en" sz="2800" b="1" i="0" u="none" strike="noStrike" cap="none" dirty="0">
                <a:solidFill>
                  <a:schemeClr val="dk1"/>
                </a:solidFill>
                <a:sym typeface="Arial"/>
              </a:rPr>
              <a:t>ke sure your CV is clear and easy to read.</a:t>
            </a:r>
          </a:p>
          <a:p>
            <a:pPr marL="457200" marR="0" lvl="0" indent="-342900" algn="l" rtl="0">
              <a:lnSpc>
                <a:spcPct val="115000"/>
              </a:lnSpc>
              <a:spcBef>
                <a:spcPts val="1600"/>
              </a:spcBef>
              <a:spcAft>
                <a:spcPts val="0"/>
              </a:spcAft>
              <a:buClr>
                <a:schemeClr val="dk1"/>
              </a:buClr>
              <a:buSzPct val="100000"/>
              <a:buFont typeface="Arial"/>
              <a:buChar char="●"/>
            </a:pPr>
            <a:r>
              <a:rPr lang="en" sz="2800" b="1" i="0" u="none" strike="noStrike" cap="none" dirty="0">
                <a:solidFill>
                  <a:schemeClr val="dk1"/>
                </a:solidFill>
                <a:sym typeface="Arial"/>
              </a:rPr>
              <a:t>If applicable, include annotations, impact factors, and conference presentations.</a:t>
            </a:r>
          </a:p>
        </p:txBody>
      </p:sp>
    </p:spTree>
    <p:extLst>
      <p:ext uri="{BB962C8B-B14F-4D97-AF65-F5344CB8AC3E}">
        <p14:creationId xmlns:p14="http://schemas.microsoft.com/office/powerpoint/2010/main" val="4215886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914400"/>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sym typeface="Arial"/>
              </a:rPr>
              <a:t>Step 1. Submission of materials, continued.</a:t>
            </a:r>
          </a:p>
          <a:p>
            <a:r>
              <a:rPr kumimoji="0" lang="en-US" sz="2000" b="1" i="0" u="none" strike="noStrike" kern="0" cap="none" spc="0" normalizeH="0" baseline="0" noProof="0" dirty="0">
                <a:ln>
                  <a:noFill/>
                </a:ln>
                <a:solidFill>
                  <a:srgbClr val="000000"/>
                </a:solidFill>
                <a:effectLst/>
                <a:uLnTx/>
                <a:uFillTx/>
                <a:latin typeface="Arial" panose="020B0604020202020204" pitchFamily="34" charset="0"/>
                <a:sym typeface="Arial"/>
              </a:rPr>
              <a:t>	b. </a:t>
            </a:r>
            <a:r>
              <a:rPr lang="en-US" sz="2000" b="1" dirty="0">
                <a:latin typeface="Arial" panose="020B0604020202020204" pitchFamily="34" charset="0"/>
              </a:rPr>
              <a:t>Personal statement.  </a:t>
            </a:r>
            <a:r>
              <a:rPr lang="en-US" sz="2000" dirty="0">
                <a:latin typeface="Arial" panose="020B0604020202020204" pitchFamily="34" charset="0"/>
              </a:rPr>
              <a:t>A personal statement up to </a:t>
            </a:r>
            <a:r>
              <a:rPr lang="en-US" sz="2000" dirty="0">
                <a:solidFill>
                  <a:schemeClr val="bg1"/>
                </a:solidFill>
                <a:latin typeface="Arial" panose="020B0604020202020204" pitchFamily="34" charset="0"/>
              </a:rPr>
              <a:t>four 	pages</a:t>
            </a:r>
            <a:r>
              <a:rPr lang="en-US" sz="2000" dirty="0">
                <a:latin typeface="Arial" panose="020B0604020202020204" pitchFamily="34" charset="0"/>
              </a:rPr>
              <a:t> in length, </a:t>
            </a:r>
            <a:r>
              <a:rPr lang="en-US" sz="2000" dirty="0">
                <a:solidFill>
                  <a:schemeClr val="bg1"/>
                </a:solidFill>
                <a:latin typeface="Arial" panose="020B0604020202020204" pitchFamily="34" charset="0"/>
              </a:rPr>
              <a:t>single spaced</a:t>
            </a:r>
            <a:r>
              <a:rPr lang="en-US" sz="2000" dirty="0">
                <a:latin typeface="Arial" panose="020B0604020202020204" pitchFamily="34" charset="0"/>
              </a:rPr>
              <a:t>, </a:t>
            </a:r>
            <a:r>
              <a:rPr lang="en-US" sz="2000" dirty="0">
                <a:solidFill>
                  <a:schemeClr val="bg1"/>
                </a:solidFill>
                <a:latin typeface="Arial" panose="020B0604020202020204" pitchFamily="34" charset="0"/>
              </a:rPr>
              <a:t>12 pt. font </a:t>
            </a:r>
            <a:r>
              <a:rPr lang="en-US" sz="2000" dirty="0">
                <a:latin typeface="Arial" panose="020B0604020202020204" pitchFamily="34" charset="0"/>
              </a:rPr>
              <a:t>with </a:t>
            </a:r>
            <a:r>
              <a:rPr lang="en-US" sz="2000" dirty="0">
                <a:solidFill>
                  <a:schemeClr val="bg1"/>
                </a:solidFill>
                <a:latin typeface="Arial" panose="020B0604020202020204" pitchFamily="34" charset="0"/>
              </a:rPr>
              <a:t>page numbers </a:t>
            </a:r>
            <a:r>
              <a:rPr lang="en-US" sz="2000" dirty="0">
                <a:latin typeface="Arial" panose="020B0604020202020204" pitchFamily="34" charset="0"/>
              </a:rPr>
              <a:t>	and candidate </a:t>
            </a:r>
            <a:r>
              <a:rPr lang="en-US" sz="2000" dirty="0">
                <a:solidFill>
                  <a:schemeClr val="bg1"/>
                </a:solidFill>
                <a:latin typeface="Arial" panose="020B0604020202020204" pitchFamily="34" charset="0"/>
              </a:rPr>
              <a:t>name on each page</a:t>
            </a:r>
            <a:r>
              <a:rPr lang="en-US" sz="2000" dirty="0">
                <a:latin typeface="Arial" panose="020B0604020202020204" pitchFamily="34" charset="0"/>
              </a:rPr>
              <a:t>. The personal statement 	provides reviewers with evidence of excellence in teaching, 	research, and service as applicable to the candidate’s area(s) 	of assignment as articulated in the job description for the 	candidate; and how the candidate’s teaching, research, and 	service activities (as applicable) have built the foundation for 	continued professional growth</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sym typeface="Arial"/>
              </a:rPr>
              <a:t>. </a:t>
            </a:r>
          </a:p>
        </p:txBody>
      </p:sp>
      <p:sp>
        <p:nvSpPr>
          <p:cNvPr id="139" name="Shape 139"/>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lvl="0">
              <a:buSzPct val="25000"/>
            </a:pPr>
            <a:r>
              <a:rPr lang="en" sz="2800" dirty="0">
                <a:solidFill>
                  <a:schemeClr val="bg1"/>
                </a:solidFill>
                <a:highlight>
                  <a:srgbClr val="FFC000"/>
                </a:highlight>
              </a:rPr>
              <a:t>Process Guide for Promotion of Fixed-term Faculty</a:t>
            </a:r>
            <a:endParaRPr lang="en" sz="2800" i="0" u="none" strike="noStrike" cap="none" dirty="0">
              <a:solidFill>
                <a:schemeClr val="bg1"/>
              </a:solidFill>
              <a:highlight>
                <a:srgbClr val="FFC000"/>
              </a:highlight>
              <a:sym typeface="Arial"/>
            </a:endParaRPr>
          </a:p>
        </p:txBody>
      </p:sp>
      <p:sp>
        <p:nvSpPr>
          <p:cNvPr id="4" name="Shape 139"/>
          <p:cNvSpPr txBox="1">
            <a:spLocks/>
          </p:cNvSpPr>
          <p:nvPr/>
        </p:nvSpPr>
        <p:spPr>
          <a:xfrm>
            <a:off x="421240" y="4145965"/>
            <a:ext cx="4839129" cy="4572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pPr>
              <a:buSzPct val="25000"/>
            </a:pPr>
            <a:r>
              <a:rPr lang="en" sz="2400" dirty="0">
                <a:solidFill>
                  <a:schemeClr val="bg1"/>
                </a:solidFill>
                <a:highlight>
                  <a:srgbClr val="FFC000"/>
                </a:highlight>
              </a:rPr>
              <a:t>Pay strict attention to the formating requirements</a:t>
            </a:r>
          </a:p>
        </p:txBody>
      </p:sp>
    </p:spTree>
    <p:extLst>
      <p:ext uri="{BB962C8B-B14F-4D97-AF65-F5344CB8AC3E}">
        <p14:creationId xmlns:p14="http://schemas.microsoft.com/office/powerpoint/2010/main" val="1018608848"/>
      </p:ext>
    </p:extLst>
  </p:cSld>
  <p:clrMapOvr>
    <a:overrideClrMapping bg1="lt1" tx1="dk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8159931" y="3152503"/>
            <a:ext cx="467594" cy="2699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a:stretch>
            <a:fillRect/>
          </a:stretch>
        </p:blipFill>
        <p:spPr>
          <a:xfrm>
            <a:off x="6508557" y="2507367"/>
            <a:ext cx="347502" cy="292633"/>
          </a:xfrm>
          <a:prstGeom prst="rect">
            <a:avLst/>
          </a:prstGeom>
        </p:spPr>
      </p:pic>
      <p:sp>
        <p:nvSpPr>
          <p:cNvPr id="4" name="Oval 3"/>
          <p:cNvSpPr/>
          <p:nvPr/>
        </p:nvSpPr>
        <p:spPr>
          <a:xfrm>
            <a:off x="8543636" y="2994772"/>
            <a:ext cx="304273" cy="3596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hape 144"/>
          <p:cNvSpPr txBox="1">
            <a:spLocks/>
          </p:cNvSpPr>
          <p:nvPr/>
        </p:nvSpPr>
        <p:spPr>
          <a:xfrm>
            <a:off x="464100" y="2045225"/>
            <a:ext cx="3049651" cy="5726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chemeClr val="dk1"/>
              </a:buClr>
              <a:buFont typeface="Arial"/>
              <a:buNone/>
              <a:defRPr sz="45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pPr algn="l">
              <a:buSzPct val="25000"/>
            </a:pPr>
            <a:r>
              <a:rPr lang="en" sz="6000" b="0" dirty="0">
                <a:solidFill>
                  <a:schemeClr val="tx1"/>
                </a:solidFill>
                <a:latin typeface="+mn-lt"/>
                <a:cs typeface="Times New Roman" panose="02020603050405020304" pitchFamily="18" charset="0"/>
              </a:rPr>
              <a:t>Agenda</a:t>
            </a:r>
            <a:endParaRPr lang="en" sz="5500" b="0" dirty="0">
              <a:solidFill>
                <a:schemeClr val="tx1"/>
              </a:solidFill>
              <a:latin typeface="+mn-lt"/>
              <a:cs typeface="Times New Roman" panose="02020603050405020304" pitchFamily="18" charset="0"/>
            </a:endParaRPr>
          </a:p>
        </p:txBody>
      </p:sp>
      <p:sp>
        <p:nvSpPr>
          <p:cNvPr id="16" name="Shape 145"/>
          <p:cNvSpPr txBox="1">
            <a:spLocks noGrp="1"/>
          </p:cNvSpPr>
          <p:nvPr>
            <p:ph type="subTitle" idx="1"/>
          </p:nvPr>
        </p:nvSpPr>
        <p:spPr>
          <a:xfrm>
            <a:off x="4931596" y="1057484"/>
            <a:ext cx="3916313" cy="27558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r>
              <a:rPr lang="en" sz="4800" dirty="0">
                <a:solidFill>
                  <a:schemeClr val="tx1"/>
                </a:solidFill>
              </a:rPr>
              <a:t>Timing</a:t>
            </a:r>
            <a:endParaRPr lang="en" sz="4800" i="0" u="none" strike="noStrike" cap="none" dirty="0">
              <a:solidFill>
                <a:schemeClr val="tx1"/>
              </a:solidFill>
              <a:sym typeface="Arial"/>
            </a:endParaRPr>
          </a:p>
          <a:p>
            <a:pPr marL="0" marR="0" lvl="0" indent="0" algn="l" rtl="0">
              <a:lnSpc>
                <a:spcPct val="100000"/>
              </a:lnSpc>
              <a:spcBef>
                <a:spcPts val="0"/>
              </a:spcBef>
              <a:spcAft>
                <a:spcPts val="0"/>
              </a:spcAft>
              <a:buClr>
                <a:srgbClr val="000000"/>
              </a:buClr>
              <a:buSzPct val="25000"/>
              <a:buFont typeface="Arial"/>
              <a:buNone/>
            </a:pPr>
            <a:r>
              <a:rPr lang="en" sz="4800" dirty="0">
                <a:solidFill>
                  <a:schemeClr val="tx1"/>
                </a:solidFill>
              </a:rPr>
              <a:t>Criteria</a:t>
            </a:r>
          </a:p>
          <a:p>
            <a:pPr marL="0" marR="0" lvl="0" indent="0" algn="l" rtl="0">
              <a:lnSpc>
                <a:spcPct val="100000"/>
              </a:lnSpc>
              <a:spcBef>
                <a:spcPts val="0"/>
              </a:spcBef>
              <a:spcAft>
                <a:spcPts val="0"/>
              </a:spcAft>
              <a:buClr>
                <a:srgbClr val="000000"/>
              </a:buClr>
              <a:buSzPct val="25000"/>
              <a:buFont typeface="Arial"/>
              <a:buNone/>
            </a:pPr>
            <a:r>
              <a:rPr lang="en" sz="4800" dirty="0">
                <a:solidFill>
                  <a:schemeClr val="tx1"/>
                </a:solidFill>
              </a:rPr>
              <a:t>P</a:t>
            </a:r>
            <a:r>
              <a:rPr lang="en" sz="4800" i="0" u="none" strike="noStrike" cap="none" dirty="0">
                <a:solidFill>
                  <a:schemeClr val="tx1"/>
                </a:solidFill>
                <a:sym typeface="Arial"/>
              </a:rPr>
              <a:t>rocess</a:t>
            </a:r>
          </a:p>
        </p:txBody>
      </p:sp>
      <p:sp>
        <p:nvSpPr>
          <p:cNvPr id="17" name="Shape 144"/>
          <p:cNvSpPr txBox="1">
            <a:spLocks/>
          </p:cNvSpPr>
          <p:nvPr/>
        </p:nvSpPr>
        <p:spPr>
          <a:xfrm>
            <a:off x="3513751" y="1785330"/>
            <a:ext cx="657197" cy="5726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chemeClr val="dk1"/>
              </a:buClr>
              <a:buFont typeface="Arial"/>
              <a:buNone/>
              <a:defRPr sz="4500" b="1"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b="1">
                <a:solidFill>
                  <a:schemeClr val="dk1"/>
                </a:solidFill>
              </a:defRPr>
            </a:lvl2pPr>
            <a:lvl3pPr lvl="2" indent="0">
              <a:spcBef>
                <a:spcPts val="0"/>
              </a:spcBef>
              <a:buClr>
                <a:schemeClr val="dk1"/>
              </a:buClr>
              <a:buFont typeface="Arial"/>
              <a:buNone/>
              <a:defRPr sz="2800" b="1">
                <a:solidFill>
                  <a:schemeClr val="dk1"/>
                </a:solidFill>
              </a:defRPr>
            </a:lvl3pPr>
            <a:lvl4pPr lvl="3" indent="0">
              <a:spcBef>
                <a:spcPts val="0"/>
              </a:spcBef>
              <a:buClr>
                <a:schemeClr val="dk1"/>
              </a:buClr>
              <a:buFont typeface="Arial"/>
              <a:buNone/>
              <a:defRPr sz="2800" b="1">
                <a:solidFill>
                  <a:schemeClr val="dk1"/>
                </a:solidFill>
              </a:defRPr>
            </a:lvl4pPr>
            <a:lvl5pPr lvl="4" indent="0">
              <a:spcBef>
                <a:spcPts val="0"/>
              </a:spcBef>
              <a:buClr>
                <a:schemeClr val="dk1"/>
              </a:buClr>
              <a:buFont typeface="Arial"/>
              <a:buNone/>
              <a:defRPr sz="2800" b="1">
                <a:solidFill>
                  <a:schemeClr val="dk1"/>
                </a:solidFill>
              </a:defRPr>
            </a:lvl5pPr>
            <a:lvl6pPr lvl="5" indent="0">
              <a:spcBef>
                <a:spcPts val="0"/>
              </a:spcBef>
              <a:buClr>
                <a:schemeClr val="dk1"/>
              </a:buClr>
              <a:buFont typeface="Arial"/>
              <a:buNone/>
              <a:defRPr sz="2800" b="1">
                <a:solidFill>
                  <a:schemeClr val="dk1"/>
                </a:solidFill>
              </a:defRPr>
            </a:lvl6pPr>
            <a:lvl7pPr lvl="6" indent="0">
              <a:spcBef>
                <a:spcPts val="0"/>
              </a:spcBef>
              <a:buClr>
                <a:schemeClr val="dk1"/>
              </a:buClr>
              <a:buFont typeface="Arial"/>
              <a:buNone/>
              <a:defRPr sz="2800" b="1">
                <a:solidFill>
                  <a:schemeClr val="dk1"/>
                </a:solidFill>
              </a:defRPr>
            </a:lvl7pPr>
            <a:lvl8pPr lvl="7" indent="0">
              <a:spcBef>
                <a:spcPts val="0"/>
              </a:spcBef>
              <a:buClr>
                <a:schemeClr val="dk1"/>
              </a:buClr>
              <a:buFont typeface="Arial"/>
              <a:buNone/>
              <a:defRPr sz="2800" b="1">
                <a:solidFill>
                  <a:schemeClr val="dk1"/>
                </a:solidFill>
              </a:defRPr>
            </a:lvl8pPr>
            <a:lvl9pPr lvl="8" indent="0">
              <a:spcBef>
                <a:spcPts val="0"/>
              </a:spcBef>
              <a:buClr>
                <a:schemeClr val="dk1"/>
              </a:buClr>
              <a:buFont typeface="Arial"/>
              <a:buNone/>
              <a:defRPr sz="2800" b="1">
                <a:solidFill>
                  <a:schemeClr val="dk1"/>
                </a:solidFill>
              </a:defRPr>
            </a:lvl9pPr>
          </a:lstStyle>
          <a:p>
            <a:pPr algn="l">
              <a:buSzPct val="25000"/>
            </a:pPr>
            <a:r>
              <a:rPr lang="en" sz="23900" dirty="0">
                <a:solidFill>
                  <a:schemeClr val="tx1"/>
                </a:solidFill>
              </a:rPr>
              <a:t>{</a:t>
            </a:r>
          </a:p>
        </p:txBody>
      </p:sp>
    </p:spTree>
    <p:extLst>
      <p:ext uri="{BB962C8B-B14F-4D97-AF65-F5344CB8AC3E}">
        <p14:creationId xmlns:p14="http://schemas.microsoft.com/office/powerpoint/2010/main" val="3258364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82880" y="274320"/>
            <a:ext cx="852059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b="0" dirty="0">
                <a:highlight>
                  <a:srgbClr val="FFC000"/>
                </a:highlight>
              </a:rPr>
              <a:t>Tips re p</a:t>
            </a:r>
            <a:r>
              <a:rPr lang="en" sz="2800" b="0" i="0" u="none" strike="noStrike" cap="none" dirty="0">
                <a:solidFill>
                  <a:schemeClr val="dk1"/>
                </a:solidFill>
                <a:highlight>
                  <a:srgbClr val="FFC000"/>
                </a:highlight>
                <a:sym typeface="Arial"/>
              </a:rPr>
              <a:t>ersonal statements</a:t>
            </a:r>
          </a:p>
        </p:txBody>
      </p:sp>
      <p:sp>
        <p:nvSpPr>
          <p:cNvPr id="185" name="Shape 185"/>
          <p:cNvSpPr txBox="1">
            <a:spLocks noGrp="1"/>
          </p:cNvSpPr>
          <p:nvPr>
            <p:ph type="body" idx="1"/>
          </p:nvPr>
        </p:nvSpPr>
        <p:spPr>
          <a:xfrm>
            <a:off x="328379" y="961661"/>
            <a:ext cx="8229600" cy="3657600"/>
          </a:xfrm>
          <a:prstGeom prst="rect">
            <a:avLst/>
          </a:prstGeom>
          <a:noFill/>
          <a:ln>
            <a:noFill/>
          </a:ln>
        </p:spPr>
        <p:txBody>
          <a:bodyPr lIns="91425" tIns="91425" rIns="91425" bIns="91425" anchor="t" anchorCtr="0">
            <a:noAutofit/>
          </a:bodyPr>
          <a:lstStyle/>
          <a:p>
            <a:pPr marL="457200" marR="0" lvl="0" indent="-342900" algn="l" rtl="0">
              <a:lnSpc>
                <a:spcPct val="115000"/>
              </a:lnSpc>
              <a:spcBef>
                <a:spcPts val="0"/>
              </a:spcBef>
              <a:spcAft>
                <a:spcPts val="0"/>
              </a:spcAft>
              <a:buClr>
                <a:schemeClr val="dk1"/>
              </a:buClr>
              <a:buSzPct val="100000"/>
              <a:buFont typeface="Arial"/>
              <a:buChar char="●"/>
            </a:pPr>
            <a:r>
              <a:rPr lang="en" sz="2400" b="1" i="0" u="none" strike="noStrike" cap="none" dirty="0">
                <a:solidFill>
                  <a:schemeClr val="dk1"/>
                </a:solidFill>
                <a:sym typeface="Arial"/>
              </a:rPr>
              <a:t>Use your personal statement to make your case, not to repeat your CV. </a:t>
            </a:r>
          </a:p>
          <a:p>
            <a:pPr marL="457200" marR="0" lvl="0" indent="-342900" algn="l" rtl="0">
              <a:lnSpc>
                <a:spcPct val="115000"/>
              </a:lnSpc>
              <a:spcBef>
                <a:spcPts val="1600"/>
              </a:spcBef>
              <a:spcAft>
                <a:spcPts val="0"/>
              </a:spcAft>
              <a:buClr>
                <a:schemeClr val="dk1"/>
              </a:buClr>
              <a:buSzPct val="100000"/>
              <a:buFont typeface="Arial"/>
              <a:buChar char="●"/>
            </a:pPr>
            <a:r>
              <a:rPr lang="en" sz="2400" b="1" i="0" u="none" strike="noStrike" cap="none" dirty="0">
                <a:solidFill>
                  <a:schemeClr val="dk1"/>
                </a:solidFill>
                <a:sym typeface="Arial"/>
              </a:rPr>
              <a:t>What’s important?  What’s exciting?  This should be in your personal statement. </a:t>
            </a:r>
          </a:p>
          <a:p>
            <a:pPr marL="457200" marR="0" lvl="0" indent="-342900" algn="l" rtl="0">
              <a:lnSpc>
                <a:spcPct val="115000"/>
              </a:lnSpc>
              <a:spcBef>
                <a:spcPts val="1600"/>
              </a:spcBef>
              <a:spcAft>
                <a:spcPts val="0"/>
              </a:spcAft>
              <a:buClr>
                <a:schemeClr val="dk1"/>
              </a:buClr>
              <a:buSzPct val="100000"/>
              <a:buFont typeface="Arial"/>
              <a:buChar char="●"/>
            </a:pPr>
            <a:r>
              <a:rPr lang="en" sz="2400" b="1" i="0" u="none" strike="noStrike" cap="none" dirty="0">
                <a:solidFill>
                  <a:schemeClr val="dk1"/>
                </a:solidFill>
                <a:sym typeface="Arial"/>
              </a:rPr>
              <a:t>Use your personal statement as a link to the job description and the criteria for promotion. </a:t>
            </a:r>
          </a:p>
          <a:p>
            <a:pPr marL="457200" marR="0" lvl="0" indent="-342900" algn="l" rtl="0">
              <a:lnSpc>
                <a:spcPct val="115000"/>
              </a:lnSpc>
              <a:spcBef>
                <a:spcPts val="1600"/>
              </a:spcBef>
              <a:spcAft>
                <a:spcPts val="0"/>
              </a:spcAft>
              <a:buClr>
                <a:schemeClr val="dk1"/>
              </a:buClr>
              <a:buSzPct val="100000"/>
              <a:buFont typeface="Arial"/>
              <a:buChar char="●"/>
            </a:pPr>
            <a:r>
              <a:rPr lang="en" sz="2400" b="1" dirty="0">
                <a:solidFill>
                  <a:schemeClr val="dk1"/>
                </a:solidFill>
              </a:rPr>
              <a:t>Explain how your materials add up to merit promotion.</a:t>
            </a:r>
            <a:endParaRPr lang="en" sz="2400" b="1" i="0" u="none" strike="noStrike" cap="none" dirty="0">
              <a:solidFill>
                <a:schemeClr val="dk1"/>
              </a:solidFill>
              <a:sym typeface="Arial"/>
            </a:endParaRPr>
          </a:p>
        </p:txBody>
      </p:sp>
    </p:spTree>
    <p:extLst>
      <p:ext uri="{BB962C8B-B14F-4D97-AF65-F5344CB8AC3E}">
        <p14:creationId xmlns:p14="http://schemas.microsoft.com/office/powerpoint/2010/main" val="2913405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051174"/>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Step 1. Submission of materials, continued.</a:t>
            </a:r>
            <a:endParaRPr lang="en-US" sz="2000" b="1"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c. </a:t>
            </a:r>
            <a:r>
              <a:rPr lang="en-US" sz="2000" b="1" dirty="0">
                <a:latin typeface="Arial" panose="020B0604020202020204" pitchFamily="34" charset="0"/>
              </a:rPr>
              <a:t>Research and scholarship</a:t>
            </a:r>
            <a:r>
              <a:rPr lang="en-US" sz="2000" dirty="0">
                <a:latin typeface="Arial" panose="020B0604020202020204" pitchFamily="34" charset="0"/>
              </a:rPr>
              <a:t>. Any candidate whose job 	description includes an expectation of research/scholarship 	shall also submit publications/creative materials as follows:</a:t>
            </a:r>
          </a:p>
          <a:p>
            <a:r>
              <a:rPr lang="en-US" sz="2000" dirty="0">
                <a:latin typeface="Arial" panose="020B0604020202020204" pitchFamily="34" charset="0"/>
              </a:rPr>
              <a:t>		</a:t>
            </a:r>
            <a:r>
              <a:rPr lang="en-US" sz="2000" b="1" dirty="0" err="1">
                <a:latin typeface="Arial" panose="020B0604020202020204" pitchFamily="34" charset="0"/>
              </a:rPr>
              <a:t>i</a:t>
            </a:r>
            <a:r>
              <a:rPr lang="en-US" sz="2000" b="1" dirty="0">
                <a:latin typeface="Arial" panose="020B0604020202020204" pitchFamily="34" charset="0"/>
              </a:rPr>
              <a:t>.</a:t>
            </a:r>
            <a:r>
              <a:rPr lang="en-US" sz="2000" dirty="0">
                <a:latin typeface="Arial" panose="020B0604020202020204" pitchFamily="34" charset="0"/>
              </a:rPr>
              <a:t> Candidate completes the </a:t>
            </a:r>
            <a:r>
              <a:rPr lang="en-US" sz="2000" i="1" dirty="0">
                <a:latin typeface="Arial" panose="020B0604020202020204" pitchFamily="34" charset="0"/>
                <a:hlinkClick r:id="rId4"/>
              </a:rPr>
              <a:t>Confirmation of </a:t>
            </a:r>
            <a:r>
              <a:rPr lang="en-US" sz="2000" i="1" dirty="0">
                <a:latin typeface="Arial" panose="020B0604020202020204" pitchFamily="34" charset="0"/>
              </a:rPr>
              <a:t>			</a:t>
            </a:r>
            <a:r>
              <a:rPr lang="en-US" sz="2000" i="1" dirty="0">
                <a:latin typeface="Arial" panose="020B0604020202020204" pitchFamily="34" charset="0"/>
                <a:hlinkClick r:id="rId4"/>
              </a:rPr>
              <a:t>Publications/Creative Materials </a:t>
            </a:r>
            <a:r>
              <a:rPr lang="en-US" sz="2000" i="1" dirty="0">
                <a:latin typeface="Arial" panose="020B0604020202020204" pitchFamily="34" charset="0"/>
              </a:rPr>
              <a:t>Selections </a:t>
            </a:r>
            <a:r>
              <a:rPr lang="en-US" sz="2000" dirty="0">
                <a:latin typeface="Arial" panose="020B0604020202020204" pitchFamily="34" charset="0"/>
              </a:rPr>
              <a:t>by listing 		</a:t>
            </a:r>
            <a:r>
              <a:rPr lang="en-US" sz="2000" dirty="0">
                <a:solidFill>
                  <a:schemeClr val="tx1"/>
                </a:solidFill>
                <a:latin typeface="Arial" panose="020B0604020202020204" pitchFamily="34" charset="0"/>
              </a:rPr>
              <a:t>four</a:t>
            </a:r>
            <a:r>
              <a:rPr lang="en-US" sz="2000" dirty="0">
                <a:solidFill>
                  <a:schemeClr val="bg1"/>
                </a:solidFill>
                <a:latin typeface="Arial" panose="020B0604020202020204" pitchFamily="34" charset="0"/>
              </a:rPr>
              <a:t> </a:t>
            </a:r>
            <a:r>
              <a:rPr lang="en-US" sz="2000" dirty="0">
                <a:latin typeface="Arial" panose="020B0604020202020204" pitchFamily="34" charset="0"/>
              </a:rPr>
              <a:t>publication titles or descriptions of creative activity 		reflecting his/her research, scholarship and/or creative 		activities; include citation information as applicable and 		PDF page numbers on the form. </a:t>
            </a:r>
          </a:p>
          <a:p>
            <a:r>
              <a:rPr lang="en-US" sz="2000" dirty="0">
                <a:latin typeface="Arial" panose="020B0604020202020204" pitchFamily="34" charset="0"/>
              </a:rPr>
              <a:t>		</a:t>
            </a:r>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lvl="0">
              <a:buSzPct val="25000"/>
            </a:pPr>
            <a:r>
              <a:rPr lang="en" sz="2800" dirty="0">
                <a:solidFill>
                  <a:schemeClr val="bg1"/>
                </a:solidFill>
                <a:highlight>
                  <a:srgbClr val="FFC000"/>
                </a:highlight>
              </a:rPr>
              <a:t>Process Guide for Promotion of Fixed-term Faculty</a:t>
            </a:r>
            <a:endParaRPr lang="en" sz="28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2804305108"/>
      </p:ext>
    </p:extLst>
  </p:cSld>
  <p:clrMapOvr>
    <a:overrideClrMapping bg1="lt1" tx1="dk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914400"/>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Step 1. Submission of materials, continued.</a:t>
            </a:r>
            <a:b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b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b="1" dirty="0">
                <a:latin typeface="Arial" panose="020B0604020202020204" pitchFamily="34" charset="0"/>
              </a:rPr>
              <a:t>c</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Research and scholarship, continued.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dirty="0">
                <a:latin typeface="Arial" panose="020B0604020202020204" pitchFamily="34" charset="0"/>
              </a:rPr>
              <a:t>	</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ii. </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Candidate provides unit with electronic copies of 		publications/creative materials identified on the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kumimoji="0" lang="en-US" sz="2000" b="0" i="1" u="none" strike="noStrike" kern="0" cap="none" spc="0" normalizeH="0" baseline="0" noProof="0" dirty="0">
                <a:ln>
                  <a:noFill/>
                </a:ln>
                <a:solidFill>
                  <a:srgbClr val="000000"/>
                </a:solidFill>
                <a:effectLst/>
                <a:uLnTx/>
                <a:uFillTx/>
                <a:latin typeface="Arial" panose="020B0604020202020204" pitchFamily="34" charset="0"/>
                <a:cs typeface="Arial"/>
                <a:sym typeface="Arial"/>
              </a:rPr>
              <a:t>Confirmation of Publications/Creative Materials 			Selections</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If applicable, submit one copy of the CD 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DVD of copyrighted material which cannot be scanned 		(e.g. music, film,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iii.</a:t>
            </a:r>
            <a:r>
              <a:rPr kumimoji="0" lang="en-US" sz="2000" b="0" i="0" u="none" strike="noStrike" kern="0" cap="none" spc="0" normalizeH="0" noProof="0" dirty="0">
                <a:ln>
                  <a:noFill/>
                </a:ln>
                <a:solidFill>
                  <a:srgbClr val="000000"/>
                </a:solidFill>
                <a:effectLst/>
                <a:uLnTx/>
                <a:uFillTx/>
                <a:latin typeface="Arial" panose="020B0604020202020204" pitchFamily="34" charset="0"/>
                <a:cs typeface="Arial"/>
                <a:sym typeface="Arial"/>
              </a:rPr>
              <a:t> </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Candidate signs and submits </a:t>
            </a:r>
            <a:r>
              <a:rPr kumimoji="0" lang="en-US" sz="2000" b="0" i="1" u="none" strike="noStrike" kern="0" cap="none" spc="0" normalizeH="0" baseline="0" noProof="0" dirty="0">
                <a:ln>
                  <a:noFill/>
                </a:ln>
                <a:solidFill>
                  <a:srgbClr val="000000"/>
                </a:solidFill>
                <a:effectLst/>
                <a:uLnTx/>
                <a:uFillTx/>
                <a:latin typeface="Arial" panose="020B0604020202020204" pitchFamily="34" charset="0"/>
                <a:sym typeface="Arial"/>
              </a:rPr>
              <a:t>Confirmation of 			Publications/Creative Materials Selections</a:t>
            </a:r>
            <a:r>
              <a:rPr lang="en-US" sz="2000" i="1" dirty="0">
                <a:latin typeface="Arial" panose="020B0604020202020204" pitchFamily="34" charset="0"/>
              </a:rPr>
              <a:t> </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to the unit.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Include a blank page with a note if there are no 			publications/creative materials.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827556" cy="457200"/>
          </a:xfrm>
          <a:prstGeom prst="rect">
            <a:avLst/>
          </a:prstGeom>
          <a:noFill/>
          <a:ln>
            <a:noFill/>
          </a:ln>
        </p:spPr>
        <p:txBody>
          <a:bodyPr lIns="91425" tIns="91425" rIns="91425" bIns="91425" anchor="t" anchorCtr="0">
            <a:noAutofit/>
          </a:bodyPr>
          <a:lstStyle/>
          <a:p>
            <a:pPr lvl="0">
              <a:buSzPct val="25000"/>
            </a:pPr>
            <a:r>
              <a:rPr lang="en" sz="2800" dirty="0">
                <a:solidFill>
                  <a:schemeClr val="bg1"/>
                </a:solidFill>
                <a:highlight>
                  <a:srgbClr val="FFC000"/>
                </a:highlight>
              </a:rPr>
              <a:t>Process Guide for Promotion of Fixed-term Faculty</a:t>
            </a:r>
            <a:endParaRPr lang="en" sz="28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1579953363"/>
      </p:ext>
    </p:extLst>
  </p:cSld>
  <p:clrMapOvr>
    <a:overrideClrMapping bg1="lt1" tx1="dk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556599" y="68013"/>
            <a:ext cx="8232221" cy="4998566"/>
          </a:xfrm>
          <a:prstGeom prst="rect">
            <a:avLst/>
          </a:prstGeom>
          <a:effectLst>
            <a:glow rad="228600">
              <a:schemeClr val="accent6">
                <a:satMod val="175000"/>
                <a:alpha val="40000"/>
              </a:schemeClr>
            </a:glow>
          </a:effectLst>
        </p:spPr>
      </p:pic>
      <p:sp>
        <p:nvSpPr>
          <p:cNvPr id="138" name="Shape 138"/>
          <p:cNvSpPr txBox="1"/>
          <p:nvPr/>
        </p:nvSpPr>
        <p:spPr>
          <a:xfrm>
            <a:off x="239578" y="4047452"/>
            <a:ext cx="5292163" cy="501877"/>
          </a:xfrm>
          <a:prstGeom prst="rect">
            <a:avLst/>
          </a:prstGeom>
          <a:solidFill>
            <a:schemeClr val="bg1"/>
          </a:solid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lang="en" sz="2000" dirty="0">
                <a:solidFill>
                  <a:schemeClr val="dk1"/>
                </a:solidFill>
                <a:highlight>
                  <a:srgbClr val="FFC000"/>
                </a:highlight>
              </a:rPr>
              <a:t>This is where you list your publications</a:t>
            </a:r>
            <a:r>
              <a:rPr lang="en" sz="2000" dirty="0">
                <a:highlight>
                  <a:srgbClr val="FFC000"/>
                </a:highlight>
              </a:rPr>
              <a:t>.</a:t>
            </a:r>
            <a:br>
              <a:rPr lang="en" sz="2000" dirty="0">
                <a:highlight>
                  <a:srgbClr val="FFC000"/>
                </a:highlight>
              </a:rPr>
            </a:br>
            <a:r>
              <a:rPr lang="en" sz="2000" dirty="0">
                <a:highlight>
                  <a:srgbClr val="FFC000"/>
                </a:highlight>
              </a:rPr>
              <a:t>You must sign this form.</a:t>
            </a:r>
            <a:endParaRPr kumimoji="0" lang="en" sz="2000" b="0"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000" b="0"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000" b="0"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000" b="0" i="0" u="none" strike="noStrike" kern="0" cap="none" spc="0" normalizeH="0" baseline="0" noProof="0" dirty="0">
              <a:ln>
                <a:noFill/>
              </a:ln>
              <a:solidFill>
                <a:srgbClr val="000000"/>
              </a:solidFill>
              <a:effectLst/>
              <a:uLnTx/>
              <a:uFillTx/>
              <a:sym typeface="Arial"/>
            </a:endParaRPr>
          </a:p>
        </p:txBody>
      </p:sp>
      <p:sp>
        <p:nvSpPr>
          <p:cNvPr id="139" name="Shape 139"/>
          <p:cNvSpPr txBox="1">
            <a:spLocks noGrp="1"/>
          </p:cNvSpPr>
          <p:nvPr>
            <p:ph type="title"/>
          </p:nvPr>
        </p:nvSpPr>
        <p:spPr>
          <a:xfrm>
            <a:off x="182880" y="274320"/>
            <a:ext cx="852059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dirty="0">
                <a:highlight>
                  <a:srgbClr val="FFC000"/>
                </a:highlight>
              </a:rPr>
              <a:t>Confirmation of Publications/Creative Materials Selections</a:t>
            </a:r>
            <a:endParaRPr lang="en" sz="2800" b="0" i="0" u="none" strike="noStrike" cap="none" dirty="0">
              <a:highlight>
                <a:srgbClr val="FFC000"/>
              </a:highlight>
              <a:latin typeface="Arial"/>
              <a:ea typeface="Arial"/>
              <a:cs typeface="Arial"/>
              <a:sym typeface="Arial"/>
            </a:endParaRPr>
          </a:p>
        </p:txBody>
      </p:sp>
    </p:spTree>
    <p:extLst>
      <p:ext uri="{BB962C8B-B14F-4D97-AF65-F5344CB8AC3E}">
        <p14:creationId xmlns:p14="http://schemas.microsoft.com/office/powerpoint/2010/main" val="3552218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589550"/>
            <a:ext cx="8463900" cy="2109239"/>
          </a:xfrm>
          <a:prstGeom prst="rect">
            <a:avLst/>
          </a:prstGeom>
          <a:solidFill>
            <a:schemeClr val="bg1"/>
          </a:solid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kumimoji="0" lang="en" sz="4400" b="0" i="0" u="none" strike="noStrike" kern="0" cap="none" spc="0" normalizeH="0" baseline="0" noProof="0" dirty="0">
                <a:ln>
                  <a:noFill/>
                </a:ln>
                <a:solidFill>
                  <a:srgbClr val="000000"/>
                </a:solidFill>
                <a:effectLst/>
                <a:uLnTx/>
                <a:uFillTx/>
                <a:latin typeface="Arial"/>
                <a:cs typeface="Arial"/>
                <a:sym typeface="Arial"/>
              </a:rPr>
              <a:t>If you include copies of research materials, ideally, these will be papers that were produced while </a:t>
            </a:r>
            <a:r>
              <a:rPr lang="en" sz="4400" dirty="0"/>
              <a:t>at ASU</a:t>
            </a:r>
            <a:r>
              <a:rPr kumimoji="0" lang="en" sz="4400" b="0" i="0" u="none" strike="noStrike" kern="0" cap="none" spc="0" normalizeH="0" baseline="0" noProof="0" dirty="0">
                <a:ln>
                  <a:noFill/>
                </a:ln>
                <a:solidFill>
                  <a:srgbClr val="000000"/>
                </a:solidFill>
                <a:effectLst/>
                <a:uLnTx/>
                <a:uFillTx/>
                <a:latin typeface="Arial"/>
                <a:cs typeface="Arial"/>
                <a:sym typeface="Arial"/>
              </a:rPr>
              <a:t>.</a:t>
            </a: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4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4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4400" b="0" i="0" u="none" strike="noStrike" kern="0" cap="none" spc="0" normalizeH="0" baseline="0" noProof="0" dirty="0">
              <a:ln>
                <a:noFill/>
              </a:ln>
              <a:solidFill>
                <a:srgbClr val="000000"/>
              </a:solidFill>
              <a:effectLst/>
              <a:uLnTx/>
              <a:uFillTx/>
              <a:latin typeface="Arial"/>
              <a:cs typeface="Arial"/>
              <a:sym typeface="Arial"/>
            </a:endParaRPr>
          </a:p>
        </p:txBody>
      </p:sp>
      <p:sp>
        <p:nvSpPr>
          <p:cNvPr id="139" name="Shape 139"/>
          <p:cNvSpPr txBox="1">
            <a:spLocks noGrp="1"/>
          </p:cNvSpPr>
          <p:nvPr>
            <p:ph type="title"/>
          </p:nvPr>
        </p:nvSpPr>
        <p:spPr>
          <a:xfrm>
            <a:off x="182880" y="274320"/>
            <a:ext cx="852059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dirty="0">
                <a:highlight>
                  <a:srgbClr val="FFC000"/>
                </a:highlight>
              </a:rPr>
              <a:t>Tips re p</a:t>
            </a:r>
            <a:r>
              <a:rPr lang="en" sz="2800" b="0" i="0" u="none" strike="noStrike" cap="none" dirty="0">
                <a:highlight>
                  <a:srgbClr val="FFC000"/>
                </a:highlight>
                <a:latin typeface="Arial"/>
                <a:ea typeface="Arial"/>
                <a:cs typeface="Arial"/>
                <a:sym typeface="Arial"/>
              </a:rPr>
              <a:t>ublications</a:t>
            </a:r>
          </a:p>
        </p:txBody>
      </p:sp>
    </p:spTree>
    <p:extLst>
      <p:ext uri="{BB962C8B-B14F-4D97-AF65-F5344CB8AC3E}">
        <p14:creationId xmlns:p14="http://schemas.microsoft.com/office/powerpoint/2010/main" val="90517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7"/>
        <p:cNvGrpSpPr/>
        <p:nvPr/>
      </p:nvGrpSpPr>
      <p:grpSpPr>
        <a:xfrm>
          <a:off x="0" y="0"/>
          <a:ext cx="0" cy="0"/>
          <a:chOff x="0" y="0"/>
          <a:chExt cx="0" cy="0"/>
        </a:xfrm>
      </p:grpSpPr>
      <p:sp>
        <p:nvSpPr>
          <p:cNvPr id="138" name="Shape 138"/>
          <p:cNvSpPr txBox="1"/>
          <p:nvPr/>
        </p:nvSpPr>
        <p:spPr>
          <a:xfrm>
            <a:off x="305143" y="914400"/>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Step 1. Submission of materials, continued.</a:t>
            </a:r>
          </a:p>
          <a:p>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b="1" dirty="0">
                <a:latin typeface="Arial" panose="020B0604020202020204" pitchFamily="34" charset="0"/>
              </a:rPr>
              <a:t>d</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b="1" dirty="0">
                <a:latin typeface="Arial" panose="020B0604020202020204" pitchFamily="34" charset="0"/>
              </a:rPr>
              <a:t>Evidence of excellence in teaching and mentoring</a:t>
            </a:r>
            <a:r>
              <a:rPr lang="en-US" sz="2000" dirty="0">
                <a:latin typeface="Arial" panose="020B0604020202020204" pitchFamily="34" charset="0"/>
              </a:rPr>
              <a:t>.  Any 	candidate whose position description includes an expectation 	of teaching shall include evidence of excellence in teaching 	and mentoring. These materials are in addition to the </a:t>
            </a:r>
            <a:r>
              <a:rPr lang="en-US" sz="2000" i="1" dirty="0">
                <a:latin typeface="Arial" panose="020B0604020202020204" pitchFamily="34" charset="0"/>
                <a:hlinkClick r:id="rId4"/>
              </a:rPr>
              <a:t>Summary</a:t>
            </a:r>
            <a:r>
              <a:rPr lang="en-US" sz="2000" i="1" dirty="0">
                <a:latin typeface="Arial" panose="020B0604020202020204" pitchFamily="34" charset="0"/>
              </a:rPr>
              <a:t> 	</a:t>
            </a:r>
            <a:r>
              <a:rPr lang="en-US" sz="2000" i="1" dirty="0">
                <a:latin typeface="Arial" panose="020B0604020202020204" pitchFamily="34" charset="0"/>
                <a:hlinkClick r:id="rId4"/>
              </a:rPr>
              <a:t>of Student Evaluation of Instruction</a:t>
            </a:r>
            <a:r>
              <a:rPr lang="en-US" sz="2000" dirty="0">
                <a:latin typeface="Arial" panose="020B0604020202020204" pitchFamily="34" charset="0"/>
              </a:rPr>
              <a:t> provided by the unit, and 	are included in the </a:t>
            </a:r>
            <a:r>
              <a:rPr lang="en-US" sz="2000" i="1" dirty="0">
                <a:latin typeface="Arial" panose="020B0604020202020204" pitchFamily="34" charset="0"/>
              </a:rPr>
              <a:t>Teaching Evidence </a:t>
            </a:r>
            <a:r>
              <a:rPr lang="en-US" sz="2000" dirty="0">
                <a:latin typeface="Arial" panose="020B0604020202020204" pitchFamily="34" charset="0"/>
              </a:rPr>
              <a:t>section</a:t>
            </a:r>
            <a:r>
              <a:rPr lang="en-US" sz="2000" dirty="0">
                <a:solidFill>
                  <a:schemeClr val="tx1"/>
                </a:solidFill>
                <a:latin typeface="Arial" panose="020B0604020202020204" pitchFamily="34" charset="0"/>
              </a:rPr>
              <a:t>.  Candidates 	should work with their unit chair/director to identify appropriate </a:t>
            </a:r>
          </a:p>
          <a:p>
            <a:r>
              <a:rPr lang="en-US" sz="2000" dirty="0">
                <a:solidFill>
                  <a:schemeClr val="tx1"/>
                </a:solidFill>
                <a:latin typeface="Arial" panose="020B0604020202020204" pitchFamily="34" charset="0"/>
              </a:rPr>
              <a:t>	materials that would effectively demonstrate an engaged </a:t>
            </a:r>
            <a:r>
              <a:rPr lang="en-US" sz="2000" dirty="0">
                <a:latin typeface="Arial" panose="020B0604020202020204" pitchFamily="34" charset="0"/>
              </a:rPr>
              <a:t>effort 	to improve/sustain excellence in teaching and mentoring.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p>
        </p:txBody>
      </p:sp>
      <p:sp>
        <p:nvSpPr>
          <p:cNvPr id="139" name="Shape 139"/>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lvl="0">
              <a:buSzPct val="25000"/>
            </a:pPr>
            <a:r>
              <a:rPr lang="en" sz="2800" dirty="0">
                <a:solidFill>
                  <a:schemeClr val="bg1"/>
                </a:solidFill>
                <a:highlight>
                  <a:srgbClr val="FFC000"/>
                </a:highlight>
              </a:rPr>
              <a:t>Process Guide for Promotion of Fixed-term Faculty</a:t>
            </a:r>
            <a:endParaRPr lang="en" sz="28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2546662904"/>
      </p:ext>
    </p:extLst>
  </p:cSld>
  <p:clrMapOvr>
    <a:overrideClrMapping bg1="lt1" tx1="dk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p:nvPr/>
        </p:nvSpPr>
        <p:spPr>
          <a:xfrm>
            <a:off x="254799" y="979714"/>
            <a:ext cx="8889201" cy="2109239"/>
          </a:xfrm>
          <a:prstGeom prst="rect">
            <a:avLst/>
          </a:prstGeom>
          <a:noFill/>
          <a:ln>
            <a:noFill/>
          </a:ln>
        </p:spPr>
        <p:txBody>
          <a:bodyPr lIns="91425" tIns="91425" rIns="91425" bIns="91425" anchor="t" anchorCtr="0">
            <a:noAutofit/>
          </a:bodyPr>
          <a:lstStyle/>
          <a:p>
            <a:pPr>
              <a:defRPr/>
            </a:pPr>
            <a:r>
              <a:rPr lang="en-US" sz="2000" b="1" dirty="0">
                <a:latin typeface="Arial" panose="020B0604020202020204" pitchFamily="34" charset="0"/>
              </a:rPr>
              <a:t>Step 1. Submission of materials, continued.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latin typeface="Arial" panose="020B0604020202020204" pitchFamily="34" charset="0"/>
              </a:rPr>
              <a:t>	d</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Evidence of </a:t>
            </a:r>
            <a:r>
              <a:rPr lang="en-US" sz="2000" b="1" dirty="0">
                <a:latin typeface="Arial" panose="020B0604020202020204" pitchFamily="34" charset="0"/>
              </a:rPr>
              <a:t>exc. in teaching and mentoring, </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continued.  </a:t>
            </a:r>
            <a:r>
              <a:rPr lang="en-US" sz="2000" dirty="0">
                <a:latin typeface="Arial" panose="020B0604020202020204" pitchFamily="34" charset="0"/>
              </a:rPr>
              <a:t>The 	dossier should include at least three different types of evidence of 	teaching excellence, one of which must be the candidate’s </a:t>
            </a:r>
            <a:r>
              <a:rPr lang="en-US" sz="2000" i="1" dirty="0">
                <a:latin typeface="Arial" panose="020B0604020202020204" pitchFamily="34" charset="0"/>
              </a:rPr>
              <a:t>Summary 	of Student Evaluation of Instruction </a:t>
            </a:r>
            <a:r>
              <a:rPr lang="en-US" sz="2000" dirty="0">
                <a:latin typeface="Arial" panose="020B0604020202020204" pitchFamily="34" charset="0"/>
              </a:rPr>
              <a:t>as required by </a:t>
            </a:r>
            <a:r>
              <a:rPr lang="en-US" sz="2000" dirty="0">
                <a:latin typeface="Arial" panose="020B0604020202020204" pitchFamily="34" charset="0"/>
                <a:hlinkClick r:id="rId3"/>
              </a:rPr>
              <a:t>ABOR policy</a:t>
            </a:r>
            <a:r>
              <a:rPr lang="en-US" sz="2000" dirty="0">
                <a:latin typeface="Arial" panose="020B0604020202020204" pitchFamily="34" charset="0"/>
              </a:rPr>
              <a:t>. 	Other types of evidence may include, but are not limited to: </a:t>
            </a:r>
          </a:p>
          <a:p>
            <a:r>
              <a:rPr lang="en-US" sz="2000" dirty="0">
                <a:latin typeface="Arial" panose="020B0604020202020204" pitchFamily="34" charset="0"/>
              </a:rPr>
              <a:t>		</a:t>
            </a:r>
            <a:r>
              <a:rPr lang="en-US" sz="1800" dirty="0" err="1">
                <a:latin typeface="Arial" panose="020B0604020202020204" pitchFamily="34" charset="0"/>
              </a:rPr>
              <a:t>i</a:t>
            </a:r>
            <a:r>
              <a:rPr lang="en-US" sz="2000" dirty="0">
                <a:latin typeface="Arial" panose="020B0604020202020204" pitchFamily="34" charset="0"/>
              </a:rPr>
              <a:t>. </a:t>
            </a:r>
            <a:r>
              <a:rPr lang="en-US" sz="1800" dirty="0">
                <a:latin typeface="Arial" panose="020B0604020202020204" pitchFamily="34" charset="0"/>
              </a:rPr>
              <a:t>recent, objective, and substantive peer or director evaluations 		of teaching</a:t>
            </a:r>
          </a:p>
          <a:p>
            <a:r>
              <a:rPr lang="en-US" sz="1800" dirty="0">
                <a:latin typeface="Arial" panose="020B0604020202020204" pitchFamily="34" charset="0"/>
              </a:rPr>
              <a:t>		ii. teaching or mentoring honors/awards</a:t>
            </a:r>
          </a:p>
          <a:p>
            <a:r>
              <a:rPr lang="en-US" sz="1800" dirty="0">
                <a:latin typeface="Arial" panose="020B0604020202020204" pitchFamily="34" charset="0"/>
              </a:rPr>
              <a:t>		iii. scholarship with a focus on pedagogy </a:t>
            </a:r>
          </a:p>
          <a:p>
            <a:r>
              <a:rPr lang="en-US" sz="1800" dirty="0">
                <a:latin typeface="Arial" panose="020B0604020202020204" pitchFamily="34" charset="0"/>
              </a:rPr>
              <a:t>		iv. evidence of student success through a sequence of courses</a:t>
            </a:r>
            <a:br>
              <a:rPr lang="en-US" sz="1800" dirty="0">
                <a:latin typeface="Arial" panose="020B0604020202020204" pitchFamily="34" charset="0"/>
              </a:rPr>
            </a:br>
            <a:endParaRPr lang="en-US" sz="1800" dirty="0">
              <a:latin typeface="Arial" panose="020B0604020202020204" pitchFamily="34" charset="0"/>
            </a:endParaRPr>
          </a:p>
        </p:txBody>
      </p:sp>
      <p:sp>
        <p:nvSpPr>
          <p:cNvPr id="139" name="Shape 139"/>
          <p:cNvSpPr txBox="1">
            <a:spLocks noGrp="1"/>
          </p:cNvSpPr>
          <p:nvPr>
            <p:ph type="title"/>
          </p:nvPr>
        </p:nvSpPr>
        <p:spPr>
          <a:xfrm>
            <a:off x="182880" y="274320"/>
            <a:ext cx="8889201" cy="457200"/>
          </a:xfrm>
          <a:prstGeom prst="rect">
            <a:avLst/>
          </a:prstGeom>
          <a:noFill/>
          <a:ln>
            <a:noFill/>
          </a:ln>
        </p:spPr>
        <p:txBody>
          <a:bodyPr lIns="91425" tIns="91425" rIns="91425" bIns="91425" anchor="t" anchorCtr="0">
            <a:noAutofit/>
          </a:bodyPr>
          <a:lstStyle/>
          <a:p>
            <a:pPr lvl="0">
              <a:buSzPct val="25000"/>
            </a:pPr>
            <a:r>
              <a:rPr lang="en" sz="2800" dirty="0">
                <a:solidFill>
                  <a:schemeClr val="bg1"/>
                </a:solidFill>
                <a:highlight>
                  <a:srgbClr val="FFC000"/>
                </a:highlight>
              </a:rPr>
              <a:t>Process Guide for Promotion of Fixed-term Faculty</a:t>
            </a:r>
            <a:endParaRPr lang="en" sz="28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3704866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p:nvPr/>
        </p:nvSpPr>
        <p:spPr>
          <a:xfrm>
            <a:off x="274319" y="863030"/>
            <a:ext cx="8869681" cy="2297384"/>
          </a:xfrm>
          <a:prstGeom prst="rect">
            <a:avLst/>
          </a:prstGeom>
          <a:noFill/>
          <a:ln>
            <a:noFill/>
          </a:ln>
        </p:spPr>
        <p:txBody>
          <a:bodyPr lIns="91425" tIns="91425" rIns="91425" bIns="91425" anchor="t" anchorCtr="0">
            <a:noAutofit/>
          </a:bodyPr>
          <a:lstStyle/>
          <a:p>
            <a:r>
              <a:rPr lang="en-US" sz="2000" b="1" dirty="0">
                <a:latin typeface="Arial" panose="020B0604020202020204" pitchFamily="34" charset="0"/>
              </a:rPr>
              <a:t>Step 1. Submission of materials, continued.	</a:t>
            </a:r>
            <a:br>
              <a:rPr lang="en-US" sz="2000" b="1" dirty="0">
                <a:latin typeface="Arial" panose="020B0604020202020204" pitchFamily="34" charset="0"/>
              </a:rPr>
            </a:br>
            <a:r>
              <a:rPr lang="en-US" sz="2000" b="1" dirty="0">
                <a:latin typeface="Arial" panose="020B0604020202020204" pitchFamily="34" charset="0"/>
              </a:rPr>
              <a:t>	d</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Evidence of </a:t>
            </a:r>
            <a:r>
              <a:rPr lang="en-US" sz="2000" b="1" dirty="0">
                <a:latin typeface="Arial" panose="020B0604020202020204" pitchFamily="34" charset="0"/>
              </a:rPr>
              <a:t>exc. in teaching and mentoring, </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continued. </a:t>
            </a:r>
          </a:p>
          <a:p>
            <a:r>
              <a:rPr lang="en-US" sz="2000" b="1" dirty="0">
                <a:latin typeface="Arial" panose="020B0604020202020204" pitchFamily="34" charset="0"/>
              </a:rPr>
              <a:t>		</a:t>
            </a:r>
            <a:r>
              <a:rPr lang="en-US" sz="1800" dirty="0">
                <a:latin typeface="Arial" panose="020B0604020202020204" pitchFamily="34" charset="0"/>
              </a:rPr>
              <a:t>v. evidence of mentoring such as student theses and 				dissertations (especially to completion)</a:t>
            </a:r>
          </a:p>
          <a:p>
            <a:r>
              <a:rPr lang="en-US" sz="1800" dirty="0">
                <a:latin typeface="Arial" panose="020B0604020202020204" pitchFamily="34" charset="0"/>
              </a:rPr>
              <a:t>		vi. papers co-authored with students and projects with student 			collaborators</a:t>
            </a:r>
          </a:p>
          <a:p>
            <a:r>
              <a:rPr lang="en-US" sz="1800" dirty="0">
                <a:latin typeface="Arial" panose="020B0604020202020204" pitchFamily="34" charset="0"/>
              </a:rPr>
              <a:t>		vii. evidence of student career success related to the 				candidate’s teaching or mentoring</a:t>
            </a:r>
          </a:p>
          <a:p>
            <a:r>
              <a:rPr lang="en-US" sz="1800" dirty="0">
                <a:latin typeface="Arial" panose="020B0604020202020204" pitchFamily="34" charset="0"/>
              </a:rPr>
              <a:t>		viii. examples of effective teaching innovation by the candidate</a:t>
            </a:r>
          </a:p>
          <a:p>
            <a:r>
              <a:rPr kumimoji="0" lang="en-US" sz="1800" b="0" i="0" u="none" strike="noStrike" kern="0" cap="none" spc="0" normalizeH="0" baseline="0" noProof="0" dirty="0">
                <a:ln>
                  <a:noFill/>
                </a:ln>
                <a:solidFill>
                  <a:srgbClr val="000000"/>
                </a:solidFill>
                <a:effectLst/>
                <a:uLnTx/>
                <a:uFillTx/>
                <a:latin typeface="Arial" panose="020B0604020202020204" pitchFamily="34" charset="0"/>
                <a:sym typeface="Arial"/>
              </a:rPr>
              <a:t>		</a:t>
            </a:r>
            <a:r>
              <a:rPr kumimoji="0" lang="en-US" sz="1800" b="0" i="0" u="none" strike="noStrike" kern="0" cap="none" spc="0" normalizeH="0" baseline="0" noProof="0" dirty="0" err="1">
                <a:ln>
                  <a:noFill/>
                </a:ln>
                <a:solidFill>
                  <a:srgbClr val="000000"/>
                </a:solidFill>
                <a:effectLst/>
                <a:uLnTx/>
                <a:uFillTx/>
                <a:latin typeface="Arial" panose="020B0604020202020204" pitchFamily="34" charset="0"/>
                <a:sym typeface="Arial"/>
              </a:rPr>
              <a:t>i</a:t>
            </a:r>
            <a:r>
              <a:rPr lang="en-US" sz="1800" dirty="0">
                <a:latin typeface="Arial" panose="020B0604020202020204" pitchFamily="34" charset="0"/>
              </a:rPr>
              <a:t>x. peer review of student portfolios</a:t>
            </a:r>
          </a:p>
          <a:p>
            <a:r>
              <a:rPr lang="en-US" sz="1800" dirty="0">
                <a:latin typeface="Arial" panose="020B0604020202020204" pitchFamily="34" charset="0"/>
              </a:rPr>
              <a:t>		x. other evidence determined to be appropriate by the 			chair/director in consultation with the candidate</a:t>
            </a:r>
          </a:p>
          <a:p>
            <a:r>
              <a:rPr lang="en-US" sz="1800" dirty="0">
                <a:latin typeface="Arial" panose="020B0604020202020204" pitchFamily="34" charset="0"/>
              </a:rPr>
              <a:t>		xi. facilitation of workshops on learning outcome assessment or 		other pedagogical topic</a:t>
            </a:r>
          </a:p>
          <a:p>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lvl="0">
              <a:buSzPct val="25000"/>
            </a:pPr>
            <a:r>
              <a:rPr lang="en" sz="2800" dirty="0">
                <a:solidFill>
                  <a:schemeClr val="bg1"/>
                </a:solidFill>
                <a:highlight>
                  <a:srgbClr val="FFC000"/>
                </a:highlight>
              </a:rPr>
              <a:t>Process Guide for Promotion of Fixed-term Faculty</a:t>
            </a:r>
            <a:endParaRPr lang="en" sz="28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3833470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p:nvPr/>
        </p:nvSpPr>
        <p:spPr>
          <a:xfrm>
            <a:off x="274319" y="1051174"/>
            <a:ext cx="8674471" cy="2109239"/>
          </a:xfrm>
          <a:prstGeom prst="rect">
            <a:avLst/>
          </a:prstGeom>
          <a:noFill/>
          <a:ln>
            <a:noFill/>
          </a:ln>
        </p:spPr>
        <p:txBody>
          <a:bodyPr lIns="91425" tIns="91425" rIns="91425" bIns="91425" anchor="t" anchorCtr="0">
            <a:noAutofit/>
          </a:bodyPr>
          <a:lstStyle/>
          <a:p>
            <a:r>
              <a:rPr lang="en-US" sz="2000" b="1" dirty="0">
                <a:solidFill>
                  <a:schemeClr val="tx1"/>
                </a:solidFill>
                <a:latin typeface="Arial" panose="020B0604020202020204" pitchFamily="34" charset="0"/>
              </a:rPr>
              <a:t>Step 1. Submission of materials, continued.	</a:t>
            </a:r>
          </a:p>
          <a:p>
            <a:r>
              <a:rPr lang="en-US" sz="2000" b="1" dirty="0">
                <a:solidFill>
                  <a:schemeClr val="tx1"/>
                </a:solidFill>
                <a:latin typeface="Arial" panose="020B0604020202020204" pitchFamily="34" charset="0"/>
              </a:rPr>
              <a:t>	d</a:t>
            </a:r>
            <a:r>
              <a:rPr kumimoji="0" lang="en-US" sz="2000" b="1" i="0" u="none" strike="noStrike" kern="0" cap="none" spc="0" normalizeH="0" baseline="0" noProof="0" dirty="0">
                <a:ln>
                  <a:noFill/>
                </a:ln>
                <a:solidFill>
                  <a:schemeClr val="tx1"/>
                </a:solidFill>
                <a:effectLst/>
                <a:uLnTx/>
                <a:uFillTx/>
                <a:latin typeface="Arial" panose="020B0604020202020204" pitchFamily="34" charset="0"/>
                <a:cs typeface="Arial"/>
                <a:sym typeface="Arial"/>
              </a:rPr>
              <a:t>. Evidence of exc. in teaching and mentoring, continued. 	</a:t>
            </a:r>
            <a:r>
              <a:rPr lang="en-US" sz="2000" dirty="0">
                <a:solidFill>
                  <a:schemeClr val="tx1"/>
                </a:solidFill>
                <a:latin typeface="Arial" panose="020B0604020202020204" pitchFamily="34" charset="0"/>
              </a:rPr>
              <a:t>Evidence should not include student comments on evaluations, 	course materials (syllabi, sample tests), or other 	subjective 	materials. Material in this category should be selected carefully as 	the quantity of material counts toward the page/size limit described 	in the </a:t>
            </a:r>
            <a:r>
              <a:rPr lang="en-US" sz="2000" i="1" dirty="0">
                <a:solidFill>
                  <a:schemeClr val="tx1"/>
                </a:solidFill>
                <a:latin typeface="Arial" panose="020B0604020202020204" pitchFamily="34" charset="0"/>
              </a:rPr>
              <a:t>Supporting Materials </a:t>
            </a:r>
            <a:r>
              <a:rPr lang="en-US" sz="2000" dirty="0">
                <a:solidFill>
                  <a:schemeClr val="tx1"/>
                </a:solidFill>
                <a:latin typeface="Arial" panose="020B0604020202020204" pitchFamily="34" charset="0"/>
              </a:rPr>
              <a:t>section. Include a blank page with a 	note if there are no teaching materials.</a:t>
            </a:r>
          </a:p>
          <a:p>
            <a:endParaRPr kumimoji="0" lang="en-US" sz="2000" b="0" i="0" u="none" strike="noStrike" kern="0" cap="none" spc="0" normalizeH="0" baseline="0" noProof="0" dirty="0">
              <a:ln>
                <a:noFill/>
              </a:ln>
              <a:solidFill>
                <a:schemeClr val="tx1"/>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961120" cy="457200"/>
          </a:xfrm>
          <a:prstGeom prst="rect">
            <a:avLst/>
          </a:prstGeom>
          <a:noFill/>
          <a:ln>
            <a:noFill/>
          </a:ln>
        </p:spPr>
        <p:txBody>
          <a:bodyPr lIns="91425" tIns="91425" rIns="91425" bIns="91425" anchor="t" anchorCtr="0">
            <a:noAutofit/>
          </a:bodyPr>
          <a:lstStyle/>
          <a:p>
            <a:pPr lvl="0">
              <a:buSzPct val="25000"/>
            </a:pPr>
            <a:r>
              <a:rPr lang="en" sz="2800" dirty="0">
                <a:solidFill>
                  <a:schemeClr val="bg1"/>
                </a:solidFill>
                <a:highlight>
                  <a:srgbClr val="FFC000"/>
                </a:highlight>
              </a:rPr>
              <a:t>Process Guide for Promotion of Fixed-term Faculty</a:t>
            </a:r>
            <a:endParaRPr lang="en" sz="28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2109677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32248" y="738687"/>
            <a:ext cx="8505645" cy="4239491"/>
          </a:xfrm>
          <a:prstGeom prst="rect">
            <a:avLst/>
          </a:prstGeom>
          <a:effectLst>
            <a:glow rad="228600">
              <a:schemeClr val="accent6">
                <a:satMod val="175000"/>
                <a:alpha val="40000"/>
              </a:schemeClr>
            </a:glow>
          </a:effectLst>
        </p:spPr>
      </p:pic>
      <p:sp>
        <p:nvSpPr>
          <p:cNvPr id="139" name="Shape 139"/>
          <p:cNvSpPr txBox="1">
            <a:spLocks noGrp="1"/>
          </p:cNvSpPr>
          <p:nvPr>
            <p:ph type="title"/>
          </p:nvPr>
        </p:nvSpPr>
        <p:spPr>
          <a:xfrm>
            <a:off x="182880" y="274320"/>
            <a:ext cx="8229600"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dirty="0">
                <a:highlight>
                  <a:srgbClr val="FFC000"/>
                </a:highlight>
              </a:rPr>
              <a:t>Summary of Student Evaluation of Instruction</a:t>
            </a:r>
            <a:endParaRPr lang="en" sz="2800" b="0" i="0" u="none" strike="noStrike" cap="none" dirty="0">
              <a:solidFill>
                <a:schemeClr val="dk1"/>
              </a:solidFill>
              <a:highlight>
                <a:srgbClr val="FFC000"/>
              </a:highlight>
              <a:latin typeface="Arial"/>
              <a:ea typeface="Arial"/>
              <a:cs typeface="Arial"/>
              <a:sym typeface="Arial"/>
            </a:endParaRPr>
          </a:p>
        </p:txBody>
      </p:sp>
      <p:sp>
        <p:nvSpPr>
          <p:cNvPr id="4" name="Shape 139"/>
          <p:cNvSpPr txBox="1">
            <a:spLocks/>
          </p:cNvSpPr>
          <p:nvPr/>
        </p:nvSpPr>
        <p:spPr>
          <a:xfrm>
            <a:off x="0" y="3541844"/>
            <a:ext cx="6801492" cy="5726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pPr>
              <a:buSzPct val="25000"/>
            </a:pPr>
            <a:r>
              <a:rPr lang="en" sz="2800" b="0" dirty="0">
                <a:highlight>
                  <a:srgbClr val="FFC000"/>
                </a:highlight>
              </a:rPr>
              <a:t>Your unit will fill in this information, but you should review it before you sign the </a:t>
            </a:r>
            <a:r>
              <a:rPr lang="en-US" sz="2800" b="0" i="1" dirty="0">
                <a:highlight>
                  <a:srgbClr val="FFC000"/>
                </a:highlight>
              </a:rPr>
              <a:t>Confirmation of Teaching Evidence </a:t>
            </a:r>
            <a:r>
              <a:rPr lang="en" sz="2800" b="0" dirty="0">
                <a:highlight>
                  <a:srgbClr val="FFC000"/>
                </a:highlight>
              </a:rPr>
              <a:t>form.</a:t>
            </a:r>
          </a:p>
        </p:txBody>
      </p:sp>
    </p:spTree>
    <p:extLst>
      <p:ext uri="{BB962C8B-B14F-4D97-AF65-F5344CB8AC3E}">
        <p14:creationId xmlns:p14="http://schemas.microsoft.com/office/powerpoint/2010/main" val="1066040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0" y="0"/>
            <a:ext cx="9144000" cy="5143500"/>
          </a:xfrm>
          <a:prstGeom prst="rect">
            <a:avLst/>
          </a:prstGeom>
          <a:solidFill>
            <a:srgbClr val="000000"/>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sz="1050">
              <a:solidFill>
                <a:schemeClr val="lt1"/>
              </a:solidFill>
              <a:latin typeface="Arial" pitchFamily="34" charset="0"/>
              <a:ea typeface="+mn-ea"/>
              <a:cs typeface="Arial" pitchFamily="34" charset="0"/>
            </a:endParaRPr>
          </a:p>
        </p:txBody>
      </p:sp>
      <p:sp>
        <p:nvSpPr>
          <p:cNvPr id="4" name="Rectangle 3"/>
          <p:cNvSpPr>
            <a:spLocks noChangeArrowheads="1"/>
          </p:cNvSpPr>
          <p:nvPr/>
        </p:nvSpPr>
        <p:spPr bwMode="auto">
          <a:xfrm>
            <a:off x="914400" y="1371600"/>
            <a:ext cx="7685070" cy="134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nSpc>
                <a:spcPts val="4875"/>
              </a:lnSpc>
              <a:spcBef>
                <a:spcPct val="0"/>
              </a:spcBef>
              <a:buNone/>
            </a:pPr>
            <a:r>
              <a:rPr lang="en-US" altLang="en-US" sz="4875" b="1" dirty="0">
                <a:solidFill>
                  <a:srgbClr val="FFFFFF"/>
                </a:solidFill>
              </a:rPr>
              <a:t>Part I:</a:t>
            </a:r>
            <a:r>
              <a:rPr lang="en-US" altLang="en-US" sz="4725" b="1" dirty="0">
                <a:solidFill>
                  <a:srgbClr val="FFC627"/>
                </a:solidFill>
              </a:rPr>
              <a:t> Promotion Timing</a:t>
            </a:r>
            <a:r>
              <a:rPr lang="en-US" altLang="en-US" sz="4875" b="1" dirty="0">
                <a:solidFill>
                  <a:srgbClr val="FFFFFF"/>
                </a:solidFill>
              </a:rPr>
              <a:t>;</a:t>
            </a:r>
            <a:r>
              <a:rPr lang="en-US" altLang="en-US" sz="4725" b="1" dirty="0">
                <a:solidFill>
                  <a:srgbClr val="FFC627"/>
                </a:solidFill>
              </a:rPr>
              <a:t> when should I go up</a:t>
            </a:r>
            <a:r>
              <a:rPr lang="en-US" altLang="en-US" sz="4875" b="1" dirty="0">
                <a:solidFill>
                  <a:srgbClr val="FFFFFF"/>
                </a:solidFill>
              </a:rPr>
              <a:t>?</a:t>
            </a:r>
          </a:p>
        </p:txBody>
      </p:sp>
    </p:spTree>
    <p:extLst>
      <p:ext uri="{BB962C8B-B14F-4D97-AF65-F5344CB8AC3E}">
        <p14:creationId xmlns:p14="http://schemas.microsoft.com/office/powerpoint/2010/main" val="1744740795"/>
      </p:ext>
    </p:extLst>
  </p:cSld>
  <p:clrMapOvr>
    <a:masterClrMapping/>
  </p:clrMapOvr>
  <p:transition>
    <p:push/>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801635" y="113016"/>
            <a:ext cx="8219075" cy="5030484"/>
          </a:xfrm>
          <a:prstGeom prst="rect">
            <a:avLst/>
          </a:prstGeom>
          <a:effectLst>
            <a:glow rad="228600">
              <a:schemeClr val="accent6">
                <a:satMod val="175000"/>
                <a:alpha val="40000"/>
              </a:schemeClr>
            </a:glow>
          </a:effectLst>
        </p:spPr>
      </p:pic>
      <p:sp>
        <p:nvSpPr>
          <p:cNvPr id="138" name="Shape 138"/>
          <p:cNvSpPr txBox="1"/>
          <p:nvPr/>
        </p:nvSpPr>
        <p:spPr>
          <a:xfrm>
            <a:off x="6513816" y="195208"/>
            <a:ext cx="2476072" cy="830596"/>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lang="en" sz="2000" dirty="0">
                <a:solidFill>
                  <a:schemeClr val="dk1"/>
                </a:solidFill>
                <a:highlight>
                  <a:srgbClr val="FFC000"/>
                </a:highlight>
              </a:rPr>
              <a:t>Your unit will fill out this form with your help; review it carefully before </a:t>
            </a:r>
            <a:br>
              <a:rPr lang="en" sz="2000" dirty="0">
                <a:solidFill>
                  <a:schemeClr val="dk1"/>
                </a:solidFill>
                <a:highlight>
                  <a:srgbClr val="FFC000"/>
                </a:highlight>
              </a:rPr>
            </a:br>
            <a:r>
              <a:rPr lang="en" sz="2000" dirty="0">
                <a:solidFill>
                  <a:schemeClr val="dk1"/>
                </a:solidFill>
                <a:highlight>
                  <a:srgbClr val="FFC000"/>
                </a:highlight>
              </a:rPr>
              <a:t>you sign.</a:t>
            </a: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1800" b="1" i="0" u="none" strike="noStrike" kern="0" cap="none" spc="0" normalizeH="0" baseline="0" noProof="0" dirty="0">
              <a:ln>
                <a:noFill/>
              </a:ln>
              <a:solidFill>
                <a:srgbClr val="CC33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1800" b="1" i="0" u="none" strike="noStrike" kern="0" cap="none" spc="0" normalizeH="0" baseline="0" noProof="0" dirty="0">
              <a:ln>
                <a:noFill/>
              </a:ln>
              <a:solidFill>
                <a:srgbClr val="CC33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1800" b="1" i="0" u="none" strike="noStrike" kern="0" cap="none" spc="0" normalizeH="0" baseline="0" noProof="0" dirty="0">
              <a:ln>
                <a:noFill/>
              </a:ln>
              <a:solidFill>
                <a:srgbClr val="CC3300"/>
              </a:solidFill>
              <a:effectLst/>
              <a:uLnTx/>
              <a:uFillTx/>
              <a:sym typeface="Arial"/>
            </a:endParaRPr>
          </a:p>
        </p:txBody>
      </p:sp>
      <p:sp>
        <p:nvSpPr>
          <p:cNvPr id="139" name="Shape 139"/>
          <p:cNvSpPr txBox="1">
            <a:spLocks noGrp="1"/>
          </p:cNvSpPr>
          <p:nvPr>
            <p:ph type="title"/>
          </p:nvPr>
        </p:nvSpPr>
        <p:spPr>
          <a:xfrm>
            <a:off x="182880" y="274320"/>
            <a:ext cx="822960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rPr>
              <a:t>Confirmation of Teaching Evidence</a:t>
            </a:r>
          </a:p>
        </p:txBody>
      </p:sp>
    </p:spTree>
    <p:extLst>
      <p:ext uri="{BB962C8B-B14F-4D97-AF65-F5344CB8AC3E}">
        <p14:creationId xmlns:p14="http://schemas.microsoft.com/office/powerpoint/2010/main" val="11902045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257040"/>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kumimoji="0" lang="en" sz="3200" b="1" i="0" u="none" strike="noStrike" kern="0" cap="none" spc="0" normalizeH="0" baseline="0" noProof="0" dirty="0">
                <a:ln>
                  <a:noFill/>
                </a:ln>
                <a:solidFill>
                  <a:srgbClr val="000000"/>
                </a:solidFill>
                <a:effectLst/>
                <a:uLnTx/>
                <a:uFillTx/>
                <a:latin typeface="Arial"/>
                <a:cs typeface="Arial"/>
                <a:sym typeface="Arial"/>
              </a:rPr>
              <a:t>Course evaluations are not always the most accurate way to evaluation teaching excellence. </a:t>
            </a:r>
            <a:r>
              <a:rPr lang="en" sz="3200" b="1" dirty="0"/>
              <a:t> A</a:t>
            </a:r>
            <a:r>
              <a:rPr kumimoji="0" lang="en" sz="3200" b="1" i="0" u="none" strike="noStrike" kern="0" cap="none" spc="0" normalizeH="0" baseline="0" noProof="0" dirty="0">
                <a:ln>
                  <a:noFill/>
                </a:ln>
                <a:solidFill>
                  <a:srgbClr val="000000"/>
                </a:solidFill>
                <a:effectLst/>
                <a:uLnTx/>
                <a:uFillTx/>
                <a:latin typeface="Arial"/>
                <a:cs typeface="Arial"/>
                <a:sym typeface="Arial"/>
              </a:rPr>
              <a:t>ddress any concerns in your personal statement. You might be teaching a required course that everyone hates, for example.</a:t>
            </a:r>
            <a:endParaRPr kumimoji="0" lang="en" sz="2800" b="1"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400" b="1"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1" i="0" u="none" strike="noStrike" kern="0" cap="none" spc="0" normalizeH="0" baseline="0" noProof="0" dirty="0">
              <a:ln>
                <a:noFill/>
              </a:ln>
              <a:solidFill>
                <a:srgbClr val="000000"/>
              </a:solidFill>
              <a:effectLst/>
              <a:uLnTx/>
              <a:uFillTx/>
              <a:latin typeface="Arial"/>
              <a:cs typeface="Arial"/>
              <a:sym typeface="Arial"/>
            </a:endParaRPr>
          </a:p>
        </p:txBody>
      </p:sp>
      <p:sp>
        <p:nvSpPr>
          <p:cNvPr id="139" name="Shape 139"/>
          <p:cNvSpPr txBox="1">
            <a:spLocks noGrp="1"/>
          </p:cNvSpPr>
          <p:nvPr>
            <p:ph type="title"/>
          </p:nvPr>
        </p:nvSpPr>
        <p:spPr>
          <a:xfrm>
            <a:off x="182880" y="274320"/>
            <a:ext cx="822960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rPr>
              <a:t>Teaching evidence</a:t>
            </a:r>
          </a:p>
        </p:txBody>
      </p:sp>
    </p:spTree>
    <p:extLst>
      <p:ext uri="{BB962C8B-B14F-4D97-AF65-F5344CB8AC3E}">
        <p14:creationId xmlns:p14="http://schemas.microsoft.com/office/powerpoint/2010/main" val="122654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8" name="Shape 138"/>
          <p:cNvSpPr txBox="1"/>
          <p:nvPr/>
        </p:nvSpPr>
        <p:spPr>
          <a:xfrm>
            <a:off x="274319" y="1051174"/>
            <a:ext cx="8746391" cy="2109239"/>
          </a:xfrm>
          <a:prstGeom prst="rect">
            <a:avLst/>
          </a:prstGeom>
          <a:noFill/>
          <a:ln>
            <a:noFill/>
          </a:ln>
        </p:spPr>
        <p:txBody>
          <a:bodyPr lIns="91425" tIns="91425" rIns="91425" bIns="91425" anchor="t" anchorCtr="0">
            <a:noAutofit/>
          </a:bodyPr>
          <a:lstStyle/>
          <a:p>
            <a:pPr marL="457200" marR="0" lvl="0" indent="-342900" algn="l" defTabSz="914400" rtl="0" eaLnBrk="1" fontAlgn="auto" latinLnBrk="0" hangingPunct="1">
              <a:lnSpc>
                <a:spcPct val="115000"/>
              </a:lnSpc>
              <a:spcBef>
                <a:spcPts val="0"/>
              </a:spcBef>
              <a:spcAft>
                <a:spcPts val="0"/>
              </a:spcAft>
              <a:buClr>
                <a:srgbClr val="000000"/>
              </a:buClr>
              <a:buSzPct val="100000"/>
              <a:buFont typeface="Arial"/>
              <a:buChar char="●"/>
              <a:tabLst/>
              <a:defRPr/>
            </a:pPr>
            <a:r>
              <a:rPr kumimoji="0" lang="en" sz="2800" b="1" i="0" u="none" strike="noStrike" kern="0" cap="none" spc="0" normalizeH="0" baseline="0" noProof="0" dirty="0">
                <a:ln>
                  <a:noFill/>
                </a:ln>
                <a:solidFill>
                  <a:srgbClr val="000000"/>
                </a:solidFill>
                <a:effectLst/>
                <a:uLnTx/>
                <a:uFillTx/>
                <a:latin typeface="Arial"/>
                <a:cs typeface="Arial"/>
                <a:sym typeface="Arial"/>
              </a:rPr>
              <a:t>A list of the students who have won prizes.</a:t>
            </a:r>
          </a:p>
          <a:p>
            <a:pPr marL="457200" marR="0" lvl="0" indent="-342900" algn="l" defTabSz="914400" rtl="0" eaLnBrk="1" fontAlgn="auto" latinLnBrk="0" hangingPunct="1">
              <a:lnSpc>
                <a:spcPct val="115000"/>
              </a:lnSpc>
              <a:spcBef>
                <a:spcPts val="0"/>
              </a:spcBef>
              <a:spcAft>
                <a:spcPts val="0"/>
              </a:spcAft>
              <a:buClr>
                <a:srgbClr val="000000"/>
              </a:buClr>
              <a:buSzPct val="100000"/>
              <a:buFont typeface="Arial"/>
              <a:buChar char="●"/>
              <a:tabLst/>
              <a:defRPr/>
            </a:pPr>
            <a:r>
              <a:rPr kumimoji="0" lang="en" sz="2800" b="1" i="0" u="none" strike="noStrike" kern="0" cap="none" spc="0" normalizeH="0" baseline="0" noProof="0" dirty="0">
                <a:ln>
                  <a:noFill/>
                </a:ln>
                <a:solidFill>
                  <a:srgbClr val="000000"/>
                </a:solidFill>
                <a:effectLst/>
                <a:uLnTx/>
                <a:uFillTx/>
                <a:latin typeface="Arial"/>
                <a:cs typeface="Arial"/>
                <a:sym typeface="Arial"/>
              </a:rPr>
              <a:t>A list of your students and the jobs they landed.</a:t>
            </a:r>
          </a:p>
          <a:p>
            <a:pPr marL="457200" marR="0" lvl="0" indent="-342900" algn="l" defTabSz="914400" rtl="0" eaLnBrk="1" fontAlgn="auto" latinLnBrk="0" hangingPunct="1">
              <a:lnSpc>
                <a:spcPct val="115000"/>
              </a:lnSpc>
              <a:spcBef>
                <a:spcPts val="0"/>
              </a:spcBef>
              <a:spcAft>
                <a:spcPts val="0"/>
              </a:spcAft>
              <a:buClr>
                <a:srgbClr val="000000"/>
              </a:buClr>
              <a:buSzPct val="100000"/>
              <a:buFont typeface="Arial"/>
              <a:buChar char="●"/>
              <a:tabLst/>
              <a:defRPr/>
            </a:pPr>
            <a:r>
              <a:rPr kumimoji="0" lang="en" sz="2800" b="1" i="0" u="none" strike="noStrike" kern="0" cap="none" spc="0" normalizeH="0" baseline="0" noProof="0" dirty="0">
                <a:ln>
                  <a:noFill/>
                </a:ln>
                <a:solidFill>
                  <a:srgbClr val="000000"/>
                </a:solidFill>
                <a:effectLst/>
                <a:uLnTx/>
                <a:uFillTx/>
                <a:latin typeface="Arial"/>
                <a:cs typeface="Arial"/>
                <a:sym typeface="Arial"/>
              </a:rPr>
              <a:t>A list of desired outcomes and how you structured your class to achieve these outcomes.</a:t>
            </a: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1"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1"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1" i="0" u="none" strike="noStrike" kern="0" cap="none" spc="0" normalizeH="0" baseline="0" noProof="0" dirty="0">
              <a:ln>
                <a:noFill/>
              </a:ln>
              <a:solidFill>
                <a:srgbClr val="000000"/>
              </a:solidFill>
              <a:effectLst/>
              <a:uLnTx/>
              <a:uFillTx/>
              <a:latin typeface="Arial"/>
              <a:cs typeface="Arial"/>
              <a:sym typeface="Arial"/>
            </a:endParaRPr>
          </a:p>
        </p:txBody>
      </p:sp>
      <p:sp>
        <p:nvSpPr>
          <p:cNvPr id="139" name="Shape 139"/>
          <p:cNvSpPr txBox="1">
            <a:spLocks noGrp="1"/>
          </p:cNvSpPr>
          <p:nvPr>
            <p:ph type="title"/>
          </p:nvPr>
        </p:nvSpPr>
        <p:spPr>
          <a:xfrm>
            <a:off x="182880" y="274320"/>
            <a:ext cx="8520599"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rPr>
              <a:t>Examples of evidence of student learning</a:t>
            </a:r>
          </a:p>
        </p:txBody>
      </p:sp>
    </p:spTree>
    <p:extLst>
      <p:ext uri="{BB962C8B-B14F-4D97-AF65-F5344CB8AC3E}">
        <p14:creationId xmlns:p14="http://schemas.microsoft.com/office/powerpoint/2010/main" val="34180058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p:nvPr/>
        </p:nvSpPr>
        <p:spPr>
          <a:xfrm>
            <a:off x="274319" y="1051174"/>
            <a:ext cx="8674471" cy="2109239"/>
          </a:xfrm>
          <a:prstGeom prst="rect">
            <a:avLst/>
          </a:prstGeom>
          <a:noFill/>
          <a:ln>
            <a:noFill/>
          </a:ln>
        </p:spPr>
        <p:txBody>
          <a:bodyPr lIns="91425" tIns="91425" rIns="91425" bIns="91425" anchor="t" anchorCtr="0">
            <a:noAutofit/>
          </a:bodyPr>
          <a:lstStyle/>
          <a:p>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Step 1. Submission of materials, continued.</a:t>
            </a:r>
            <a:b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b="1" noProof="0" dirty="0">
                <a:latin typeface="Arial" panose="020B0604020202020204" pitchFamily="34" charset="0"/>
              </a:rPr>
              <a:t>e</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Supporting</a:t>
            </a:r>
            <a:r>
              <a:rPr kumimoji="0" lang="en-US" sz="2000" b="1" i="0" u="none" strike="noStrike" kern="0" cap="none" spc="0" normalizeH="0" noProof="0" dirty="0">
                <a:ln>
                  <a:noFill/>
                </a:ln>
                <a:solidFill>
                  <a:srgbClr val="000000"/>
                </a:solidFill>
                <a:effectLst/>
                <a:uLnTx/>
                <a:uFillTx/>
                <a:latin typeface="Arial" panose="020B0604020202020204" pitchFamily="34" charset="0"/>
                <a:cs typeface="Arial"/>
                <a:sym typeface="Arial"/>
              </a:rPr>
              <a:t> materials</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dirty="0">
                <a:latin typeface="Arial" panose="020B0604020202020204" pitchFamily="34" charset="0"/>
              </a:rPr>
              <a:t>If applicable, based on the candidate’s 	job description, candidate submits electronic (PDF) supporting</a:t>
            </a:r>
          </a:p>
          <a:p>
            <a:r>
              <a:rPr lang="en-US" sz="2000" dirty="0">
                <a:solidFill>
                  <a:schemeClr val="tx1"/>
                </a:solidFill>
                <a:latin typeface="Arial" panose="020B0604020202020204" pitchFamily="34" charset="0"/>
              </a:rPr>
              <a:t>	materials to unit. Supporting materials may include a total of 50 	pages not to exceed 10MB of additional electronic material 	highlighting excellence in teaching, research, and/or service.</a:t>
            </a:r>
          </a:p>
          <a:p>
            <a:r>
              <a:rPr lang="en-US" sz="2000" dirty="0">
                <a:latin typeface="Arial" panose="020B0604020202020204" pitchFamily="34" charset="0"/>
              </a:rPr>
              <a:t>	Letters of support from faculty members outside the candidate’s</a:t>
            </a:r>
          </a:p>
          <a:p>
            <a:r>
              <a:rPr lang="en-US" sz="2000" dirty="0">
                <a:latin typeface="Arial" panose="020B0604020202020204" pitchFamily="34" charset="0"/>
              </a:rPr>
              <a:t>	academic home are included in this section and are not 	confidential. A faculty member who will review and vote on the 	candidate should not contribute such a letter. </a:t>
            </a:r>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79" y="274320"/>
            <a:ext cx="8827557" cy="457200"/>
          </a:xfrm>
          <a:prstGeom prst="rect">
            <a:avLst/>
          </a:prstGeom>
          <a:noFill/>
          <a:ln>
            <a:noFill/>
          </a:ln>
        </p:spPr>
        <p:txBody>
          <a:bodyPr lIns="91425" tIns="91425" rIns="91425" bIns="91425" anchor="t" anchorCtr="0">
            <a:noAutofit/>
          </a:bodyPr>
          <a:lstStyle/>
          <a:p>
            <a:pPr lvl="0">
              <a:buSzPct val="25000"/>
            </a:pPr>
            <a:r>
              <a:rPr lang="en" sz="2800" dirty="0">
                <a:solidFill>
                  <a:schemeClr val="bg1"/>
                </a:solidFill>
                <a:highlight>
                  <a:srgbClr val="FFC000"/>
                </a:highlight>
              </a:rPr>
              <a:t>Process Guide for Promotion of Fixed-term Faculty</a:t>
            </a:r>
            <a:endParaRPr lang="en" sz="2800" i="0" u="none" strike="noStrike" cap="none" dirty="0">
              <a:solidFill>
                <a:schemeClr val="bg1"/>
              </a:solidFill>
              <a:highlight>
                <a:srgbClr val="FFC000"/>
              </a:highlight>
              <a:sym typeface="Arial"/>
            </a:endParaRPr>
          </a:p>
        </p:txBody>
      </p:sp>
      <p:sp>
        <p:nvSpPr>
          <p:cNvPr id="4" name="Shape 139"/>
          <p:cNvSpPr txBox="1">
            <a:spLocks/>
          </p:cNvSpPr>
          <p:nvPr/>
        </p:nvSpPr>
        <p:spPr>
          <a:xfrm>
            <a:off x="226034" y="4238432"/>
            <a:ext cx="8784403" cy="4572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pPr>
              <a:buSzPct val="25000"/>
            </a:pPr>
            <a:r>
              <a:rPr lang="en" sz="2400" dirty="0">
                <a:solidFill>
                  <a:schemeClr val="bg1"/>
                </a:solidFill>
                <a:highlight>
                  <a:srgbClr val="FFC000"/>
                </a:highlight>
              </a:rPr>
              <a:t>Pay strict attention to page limits; there is no obligation on the part of the reviewers to read pages beyond the limit.</a:t>
            </a:r>
          </a:p>
        </p:txBody>
      </p:sp>
    </p:spTree>
    <p:extLst>
      <p:ext uri="{BB962C8B-B14F-4D97-AF65-F5344CB8AC3E}">
        <p14:creationId xmlns:p14="http://schemas.microsoft.com/office/powerpoint/2010/main" val="39243769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p:nvPr/>
        </p:nvSpPr>
        <p:spPr>
          <a:xfrm>
            <a:off x="274319" y="1051174"/>
            <a:ext cx="8674471" cy="2109239"/>
          </a:xfrm>
          <a:prstGeom prst="rect">
            <a:avLst/>
          </a:prstGeom>
          <a:noFill/>
          <a:ln>
            <a:noFill/>
          </a:ln>
        </p:spPr>
        <p:txBody>
          <a:bodyPr lIns="91425" tIns="91425" rIns="91425" bIns="91425" anchor="t" anchorCtr="0">
            <a:noAutofit/>
          </a:bodyPr>
          <a:lstStyle/>
          <a:p>
            <a:r>
              <a:rPr lang="en-US" sz="2000" b="1" dirty="0">
                <a:latin typeface="Arial" panose="020B0604020202020204" pitchFamily="34" charset="0"/>
              </a:rPr>
              <a:t>Step 1. Submission of materials, continued.	</a:t>
            </a:r>
          </a:p>
          <a:p>
            <a:r>
              <a:rPr lang="en-US" sz="2000" b="1" noProof="0" dirty="0">
                <a:latin typeface="Arial" panose="020B0604020202020204" pitchFamily="34" charset="0"/>
              </a:rPr>
              <a:t>	e</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Supporting</a:t>
            </a:r>
            <a:r>
              <a:rPr kumimoji="0" lang="en-US" sz="2000" b="1" i="0" u="none" strike="noStrike" kern="0" cap="none" spc="0" normalizeH="0" noProof="0" dirty="0">
                <a:ln>
                  <a:noFill/>
                </a:ln>
                <a:solidFill>
                  <a:srgbClr val="000000"/>
                </a:solidFill>
                <a:effectLst/>
                <a:uLnTx/>
                <a:uFillTx/>
                <a:latin typeface="Arial" panose="020B0604020202020204" pitchFamily="34" charset="0"/>
                <a:cs typeface="Arial"/>
                <a:sym typeface="Arial"/>
              </a:rPr>
              <a:t> materials, continued</a:t>
            </a:r>
            <a:r>
              <a:rPr kumimoji="0" lang="en-US" sz="20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a:t>
            </a:r>
            <a:r>
              <a:rPr lang="en-US" sz="2000" dirty="0">
                <a:latin typeface="Arial" panose="020B0604020202020204" pitchFamily="34" charset="0"/>
              </a:rPr>
              <a:t>(Note that the materials in 	item (d) are counted within this page/size limit.) Candidate 	completes, signs, and submits the </a:t>
            </a:r>
            <a:r>
              <a:rPr lang="en-US" sz="2000" i="1" dirty="0">
                <a:latin typeface="Arial" panose="020B0604020202020204" pitchFamily="34" charset="0"/>
                <a:hlinkClick r:id="rId3"/>
              </a:rPr>
              <a:t>Confirmation of Optional </a:t>
            </a:r>
            <a:r>
              <a:rPr lang="en-US" sz="2000" i="1" dirty="0">
                <a:latin typeface="Arial" panose="020B0604020202020204" pitchFamily="34" charset="0"/>
              </a:rPr>
              <a:t>	</a:t>
            </a:r>
            <a:r>
              <a:rPr lang="en-US" sz="2000" i="1" dirty="0">
                <a:latin typeface="Arial" panose="020B0604020202020204" pitchFamily="34" charset="0"/>
                <a:hlinkClick r:id="rId3"/>
              </a:rPr>
              <a:t>Supporting Materials</a:t>
            </a:r>
            <a:r>
              <a:rPr lang="en-US" sz="2000" dirty="0">
                <a:latin typeface="Arial" panose="020B0604020202020204" pitchFamily="34" charset="0"/>
              </a:rPr>
              <a:t> sheet to the unit. The confirmation page </a:t>
            </a:r>
          </a:p>
          <a:p>
            <a:r>
              <a:rPr lang="en-US" sz="2000" dirty="0">
                <a:latin typeface="Arial" panose="020B0604020202020204" pitchFamily="34" charset="0"/>
              </a:rPr>
              <a:t>	does not count toward the 50-page limit. Indicate on form if there 	are no materials included in this section. Include citation 	information as applicable and PDF page numbers on the form.</a:t>
            </a:r>
          </a:p>
          <a:p>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p:txBody>
      </p:sp>
      <p:sp>
        <p:nvSpPr>
          <p:cNvPr id="139" name="Shape 139"/>
          <p:cNvSpPr txBox="1">
            <a:spLocks noGrp="1"/>
          </p:cNvSpPr>
          <p:nvPr>
            <p:ph type="title"/>
          </p:nvPr>
        </p:nvSpPr>
        <p:spPr>
          <a:xfrm>
            <a:off x="182880" y="274320"/>
            <a:ext cx="8858378" cy="457200"/>
          </a:xfrm>
          <a:prstGeom prst="rect">
            <a:avLst/>
          </a:prstGeom>
          <a:noFill/>
          <a:ln>
            <a:noFill/>
          </a:ln>
        </p:spPr>
        <p:txBody>
          <a:bodyPr lIns="91425" tIns="91425" rIns="91425" bIns="91425" anchor="t" anchorCtr="0">
            <a:noAutofit/>
          </a:bodyPr>
          <a:lstStyle/>
          <a:p>
            <a:pPr lvl="0">
              <a:buSzPct val="25000"/>
            </a:pPr>
            <a:r>
              <a:rPr lang="en" sz="2800" dirty="0">
                <a:solidFill>
                  <a:schemeClr val="bg1"/>
                </a:solidFill>
                <a:highlight>
                  <a:srgbClr val="FFC000"/>
                </a:highlight>
              </a:rPr>
              <a:t>Process Guide for Promotion of Fixed-term Faculty</a:t>
            </a:r>
            <a:endParaRPr lang="en" sz="2800" i="0" u="none" strike="noStrike" cap="none" dirty="0">
              <a:solidFill>
                <a:schemeClr val="bg1"/>
              </a:solidFill>
              <a:highlight>
                <a:srgbClr val="FFC000"/>
              </a:highlight>
              <a:sym typeface="Arial"/>
            </a:endParaRPr>
          </a:p>
        </p:txBody>
      </p:sp>
    </p:spTree>
    <p:extLst>
      <p:ext uri="{BB962C8B-B14F-4D97-AF65-F5344CB8AC3E}">
        <p14:creationId xmlns:p14="http://schemas.microsoft.com/office/powerpoint/2010/main" val="1532705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257040"/>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0" i="0" u="none" strike="noStrike" kern="0" cap="none" spc="0" normalizeH="0" baseline="0" noProof="0" dirty="0">
              <a:ln>
                <a:noFill/>
              </a:ln>
              <a:solidFill>
                <a:srgbClr val="000000"/>
              </a:solidFill>
              <a:effectLst/>
              <a:uLnTx/>
              <a:uFillTx/>
              <a:latin typeface="Arial"/>
              <a:cs typeface="Arial"/>
              <a:sym typeface="Arial"/>
            </a:endParaRPr>
          </a:p>
        </p:txBody>
      </p:sp>
      <p:sp>
        <p:nvSpPr>
          <p:cNvPr id="139" name="Shape 139"/>
          <p:cNvSpPr txBox="1">
            <a:spLocks noGrp="1"/>
          </p:cNvSpPr>
          <p:nvPr>
            <p:ph type="title"/>
          </p:nvPr>
        </p:nvSpPr>
        <p:spPr>
          <a:xfrm>
            <a:off x="182880" y="274320"/>
            <a:ext cx="822960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rPr>
              <a:t>Tips re optional supplemental materials</a:t>
            </a:r>
          </a:p>
        </p:txBody>
      </p:sp>
      <p:sp>
        <p:nvSpPr>
          <p:cNvPr id="4" name="Shape 138"/>
          <p:cNvSpPr txBox="1"/>
          <p:nvPr/>
        </p:nvSpPr>
        <p:spPr>
          <a:xfrm>
            <a:off x="274319" y="1051174"/>
            <a:ext cx="8551181" cy="2109239"/>
          </a:xfrm>
          <a:prstGeom prst="rect">
            <a:avLst/>
          </a:prstGeom>
          <a:noFill/>
          <a:ln>
            <a:noFill/>
          </a:ln>
        </p:spPr>
        <p:txBody>
          <a:bodyPr lIns="91425" tIns="91425" rIns="91425" bIns="91425" anchor="t" anchorCtr="0">
            <a:noAutofit/>
          </a:bodyPr>
          <a:lstStyle/>
          <a:p>
            <a:pPr marL="114300" marR="0" lvl="0" algn="l" defTabSz="914400" rtl="0" eaLnBrk="1" fontAlgn="auto" latinLnBrk="0" hangingPunct="1">
              <a:lnSpc>
                <a:spcPct val="115000"/>
              </a:lnSpc>
              <a:spcBef>
                <a:spcPts val="0"/>
              </a:spcBef>
              <a:spcAft>
                <a:spcPts val="0"/>
              </a:spcAft>
              <a:buClr>
                <a:srgbClr val="000000"/>
              </a:buClr>
              <a:buSzPct val="100000"/>
              <a:tabLst/>
              <a:defRPr/>
            </a:pPr>
            <a:r>
              <a:rPr lang="en-US" sz="2000" b="1" dirty="0"/>
              <a:t>Helpful</a:t>
            </a:r>
            <a:r>
              <a:rPr lang="en" sz="2000" b="1" dirty="0"/>
              <a:t> things to include:</a:t>
            </a:r>
            <a:endParaRPr kumimoji="0" lang="en" sz="2000" b="1" i="0" u="none" strike="noStrike" kern="0" cap="none" spc="0" normalizeH="0" baseline="0" noProof="0" dirty="0">
              <a:ln>
                <a:noFill/>
              </a:ln>
              <a:solidFill>
                <a:srgbClr val="000000"/>
              </a:solidFill>
              <a:effectLst/>
              <a:uLnTx/>
              <a:uFillTx/>
              <a:sym typeface="Arial"/>
            </a:endParaRPr>
          </a:p>
          <a:p>
            <a:pPr marL="457200" lvl="0" indent="-342900">
              <a:lnSpc>
                <a:spcPct val="115000"/>
              </a:lnSpc>
              <a:buClr>
                <a:srgbClr val="000000"/>
              </a:buClr>
              <a:buSzPct val="100000"/>
              <a:buFont typeface="Arial"/>
              <a:buChar char="●"/>
              <a:defRPr/>
            </a:pPr>
            <a:r>
              <a:rPr lang="en-US" sz="2000" b="1" dirty="0"/>
              <a:t>Additional letters of support from stakeholders</a:t>
            </a:r>
            <a:endParaRPr kumimoji="0" lang="en" sz="2000" b="1" i="0" u="none" strike="noStrike" kern="0" cap="none" spc="0" normalizeH="0" baseline="0" noProof="0" dirty="0">
              <a:ln>
                <a:noFill/>
              </a:ln>
              <a:solidFill>
                <a:srgbClr val="000000"/>
              </a:solidFill>
              <a:effectLst/>
              <a:uLnTx/>
              <a:uFillTx/>
              <a:sym typeface="Arial"/>
            </a:endParaRPr>
          </a:p>
          <a:p>
            <a:pPr marL="457200" lvl="0" indent="-342900">
              <a:lnSpc>
                <a:spcPct val="115000"/>
              </a:lnSpc>
              <a:buClr>
                <a:srgbClr val="000000"/>
              </a:buClr>
              <a:buSzPct val="100000"/>
              <a:buFont typeface="Arial"/>
              <a:buChar char="●"/>
              <a:defRPr/>
            </a:pPr>
            <a:r>
              <a:rPr lang="en-US" sz="2000" b="1" dirty="0"/>
              <a:t>Documentation on the status of publications and/or grants</a:t>
            </a:r>
          </a:p>
          <a:p>
            <a:pPr marL="457200" lvl="0" indent="-342900">
              <a:lnSpc>
                <a:spcPct val="115000"/>
              </a:lnSpc>
              <a:buClr>
                <a:srgbClr val="000000"/>
              </a:buClr>
              <a:buSzPct val="100000"/>
              <a:buFont typeface="Arial"/>
              <a:buChar char="●"/>
              <a:defRPr/>
            </a:pPr>
            <a:r>
              <a:rPr lang="en-US" sz="2000" b="1" dirty="0"/>
              <a:t>Nominations for teaching awards</a:t>
            </a:r>
          </a:p>
          <a:p>
            <a:pPr marL="457200" lvl="0" indent="-342900">
              <a:lnSpc>
                <a:spcPct val="115000"/>
              </a:lnSpc>
              <a:buClr>
                <a:srgbClr val="000000"/>
              </a:buClr>
              <a:buSzPct val="100000"/>
              <a:buFont typeface="Arial"/>
              <a:buChar char="●"/>
              <a:defRPr/>
            </a:pPr>
            <a:r>
              <a:rPr lang="en-US" sz="2000" b="1" dirty="0"/>
              <a:t>Published reviews of your work</a:t>
            </a:r>
          </a:p>
          <a:p>
            <a:pPr marL="457200" lvl="0" indent="-342900">
              <a:lnSpc>
                <a:spcPct val="115000"/>
              </a:lnSpc>
              <a:buClr>
                <a:srgbClr val="000000"/>
              </a:buClr>
              <a:buSzPct val="100000"/>
              <a:buFont typeface="Arial"/>
              <a:buChar char="●"/>
              <a:defRPr/>
            </a:pPr>
            <a:endParaRPr lang="en-US" sz="2000" b="1" dirty="0"/>
          </a:p>
          <a:p>
            <a:pPr marL="114300" lvl="0">
              <a:lnSpc>
                <a:spcPct val="115000"/>
              </a:lnSpc>
              <a:buClr>
                <a:srgbClr val="000000"/>
              </a:buClr>
              <a:buSzPct val="100000"/>
              <a:defRPr/>
            </a:pPr>
            <a:r>
              <a:rPr lang="en-US" sz="2000" b="1" dirty="0"/>
              <a:t>Unhelpful</a:t>
            </a:r>
            <a:r>
              <a:rPr lang="en" sz="2000" b="1" dirty="0"/>
              <a:t>:</a:t>
            </a:r>
          </a:p>
          <a:p>
            <a:pPr marL="457200" indent="-342900">
              <a:lnSpc>
                <a:spcPct val="115000"/>
              </a:lnSpc>
              <a:buClr>
                <a:srgbClr val="000000"/>
              </a:buClr>
              <a:buSzPct val="100000"/>
              <a:buFont typeface="Arial"/>
              <a:buChar char="●"/>
              <a:defRPr/>
            </a:pPr>
            <a:r>
              <a:rPr lang="en-US" sz="2000" b="1" dirty="0"/>
              <a:t>Student comments</a:t>
            </a:r>
            <a:endParaRPr kumimoji="0" lang="en" sz="2000" b="1"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000" b="1"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000" b="1" i="0" u="none" strike="noStrike" kern="0" cap="none" spc="0" normalizeH="0" baseline="0" noProof="0" dirty="0">
              <a:ln>
                <a:noFill/>
              </a:ln>
              <a:solidFill>
                <a:srgbClr val="000000"/>
              </a:solidFill>
              <a:effectLst/>
              <a:uLnTx/>
              <a:uFillTx/>
              <a:sym typeface="Arial"/>
            </a:endParaRPr>
          </a:p>
        </p:txBody>
      </p:sp>
    </p:spTree>
    <p:extLst>
      <p:ext uri="{BB962C8B-B14F-4D97-AF65-F5344CB8AC3E}">
        <p14:creationId xmlns:p14="http://schemas.microsoft.com/office/powerpoint/2010/main" val="17978897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9" name="Shape 139"/>
          <p:cNvSpPr txBox="1">
            <a:spLocks noGrp="1"/>
          </p:cNvSpPr>
          <p:nvPr>
            <p:ph type="title"/>
          </p:nvPr>
        </p:nvSpPr>
        <p:spPr>
          <a:xfrm>
            <a:off x="182880" y="274320"/>
            <a:ext cx="822960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hlinkClick r:id="rId3"/>
              </a:rPr>
              <a:t>Schedule of Academic Per</a:t>
            </a:r>
            <a:r>
              <a:rPr lang="en-US" sz="2800" b="0" i="0" u="none" strike="noStrike" cap="none" dirty="0">
                <a:solidFill>
                  <a:schemeClr val="dk1"/>
                </a:solidFill>
                <a:highlight>
                  <a:srgbClr val="FFC000"/>
                </a:highlight>
                <a:latin typeface="Arial"/>
                <a:ea typeface="Arial"/>
                <a:cs typeface="Arial"/>
                <a:sym typeface="Arial"/>
                <a:hlinkClick r:id="rId3"/>
              </a:rPr>
              <a:t>s</a:t>
            </a:r>
            <a:r>
              <a:rPr lang="en" sz="2800" b="0" i="0" u="none" strike="noStrike" cap="none" dirty="0">
                <a:solidFill>
                  <a:schemeClr val="dk1"/>
                </a:solidFill>
                <a:highlight>
                  <a:srgbClr val="FFC000"/>
                </a:highlight>
                <a:latin typeface="Arial"/>
                <a:ea typeface="Arial"/>
                <a:cs typeface="Arial"/>
                <a:sym typeface="Arial"/>
                <a:hlinkClick r:id="rId3"/>
              </a:rPr>
              <a:t>onnel Actions</a:t>
            </a:r>
            <a:endParaRPr lang="en" sz="2800" b="0" i="0" u="none" strike="noStrike" cap="none" dirty="0">
              <a:solidFill>
                <a:schemeClr val="dk1"/>
              </a:solidFill>
              <a:highlight>
                <a:srgbClr val="FFC000"/>
              </a:highlight>
              <a:latin typeface="Arial"/>
              <a:ea typeface="Arial"/>
              <a:cs typeface="Arial"/>
              <a:sym typeface="Arial"/>
            </a:endParaRPr>
          </a:p>
        </p:txBody>
      </p:sp>
      <p:sp>
        <p:nvSpPr>
          <p:cNvPr id="6" name="Shape 139"/>
          <p:cNvSpPr txBox="1">
            <a:spLocks/>
          </p:cNvSpPr>
          <p:nvPr/>
        </p:nvSpPr>
        <p:spPr>
          <a:xfrm>
            <a:off x="274320" y="4350837"/>
            <a:ext cx="8869680" cy="4572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6200" b="1" i="0" u="none" strike="noStrike" cap="none">
                <a:solidFill>
                  <a:schemeClr val="dk1"/>
                </a:solidFill>
                <a:latin typeface="Arial"/>
                <a:ea typeface="Arial"/>
                <a:cs typeface="Arial"/>
                <a:sym typeface="Arial"/>
              </a:defRPr>
            </a:lvl1pPr>
            <a:lvl2pPr lvl="1" indent="0" rtl="0">
              <a:spcBef>
                <a:spcPts val="0"/>
              </a:spcBef>
              <a:buClr>
                <a:schemeClr val="dk1"/>
              </a:buClr>
              <a:buFont typeface="Arial"/>
              <a:buNone/>
              <a:defRPr sz="6200" b="1">
                <a:solidFill>
                  <a:schemeClr val="dk1"/>
                </a:solidFill>
              </a:defRPr>
            </a:lvl2pPr>
            <a:lvl3pPr lvl="2" indent="0" rtl="0">
              <a:spcBef>
                <a:spcPts val="0"/>
              </a:spcBef>
              <a:buClr>
                <a:schemeClr val="dk1"/>
              </a:buClr>
              <a:buFont typeface="Arial"/>
              <a:buNone/>
              <a:defRPr sz="6200" b="1">
                <a:solidFill>
                  <a:schemeClr val="dk1"/>
                </a:solidFill>
              </a:defRPr>
            </a:lvl3pPr>
            <a:lvl4pPr lvl="3" indent="0" rtl="0">
              <a:spcBef>
                <a:spcPts val="0"/>
              </a:spcBef>
              <a:buClr>
                <a:schemeClr val="dk1"/>
              </a:buClr>
              <a:buFont typeface="Arial"/>
              <a:buNone/>
              <a:defRPr sz="6200" b="1">
                <a:solidFill>
                  <a:schemeClr val="dk1"/>
                </a:solidFill>
              </a:defRPr>
            </a:lvl4pPr>
            <a:lvl5pPr lvl="4" indent="0" rtl="0">
              <a:spcBef>
                <a:spcPts val="0"/>
              </a:spcBef>
              <a:buClr>
                <a:schemeClr val="dk1"/>
              </a:buClr>
              <a:buFont typeface="Arial"/>
              <a:buNone/>
              <a:defRPr sz="6200" b="1">
                <a:solidFill>
                  <a:schemeClr val="dk1"/>
                </a:solidFill>
              </a:defRPr>
            </a:lvl5pPr>
            <a:lvl6pPr lvl="5" indent="0" rtl="0">
              <a:spcBef>
                <a:spcPts val="0"/>
              </a:spcBef>
              <a:buClr>
                <a:schemeClr val="dk1"/>
              </a:buClr>
              <a:buFont typeface="Arial"/>
              <a:buNone/>
              <a:defRPr sz="6200" b="1">
                <a:solidFill>
                  <a:schemeClr val="dk1"/>
                </a:solidFill>
              </a:defRPr>
            </a:lvl6pPr>
            <a:lvl7pPr lvl="6" indent="0" rtl="0">
              <a:spcBef>
                <a:spcPts val="0"/>
              </a:spcBef>
              <a:buClr>
                <a:schemeClr val="dk1"/>
              </a:buClr>
              <a:buFont typeface="Arial"/>
              <a:buNone/>
              <a:defRPr sz="6200" b="1">
                <a:solidFill>
                  <a:schemeClr val="dk1"/>
                </a:solidFill>
              </a:defRPr>
            </a:lvl7pPr>
            <a:lvl8pPr lvl="7" indent="0" rtl="0">
              <a:spcBef>
                <a:spcPts val="0"/>
              </a:spcBef>
              <a:buClr>
                <a:schemeClr val="dk1"/>
              </a:buClr>
              <a:buFont typeface="Arial"/>
              <a:buNone/>
              <a:defRPr sz="6200" b="1">
                <a:solidFill>
                  <a:schemeClr val="dk1"/>
                </a:solidFill>
              </a:defRPr>
            </a:lvl8pPr>
            <a:lvl9pPr lvl="8" indent="0" rtl="0">
              <a:spcBef>
                <a:spcPts val="0"/>
              </a:spcBef>
              <a:buClr>
                <a:schemeClr val="dk1"/>
              </a:buClr>
              <a:buFont typeface="Arial"/>
              <a:buNone/>
              <a:defRPr sz="6200" b="1">
                <a:solidFill>
                  <a:schemeClr val="dk1"/>
                </a:solidFill>
              </a:defRPr>
            </a:lvl9pPr>
          </a:lstStyle>
          <a:p>
            <a:pPr>
              <a:buSzPct val="25000"/>
            </a:pPr>
            <a:r>
              <a:rPr lang="en" sz="1800" b="0" dirty="0">
                <a:highlight>
                  <a:srgbClr val="FFC000"/>
                </a:highlight>
              </a:rPr>
              <a:t>Faculty members’ deans will receive the provost’s decision by May 12 this year.</a:t>
            </a:r>
            <a:br>
              <a:rPr lang="en" sz="1800" b="0" dirty="0">
                <a:highlight>
                  <a:srgbClr val="FFC000"/>
                </a:highlight>
              </a:rPr>
            </a:br>
            <a:r>
              <a:rPr lang="en" sz="1800" b="0" dirty="0">
                <a:highlight>
                  <a:srgbClr val="FFC000"/>
                </a:highlight>
              </a:rPr>
              <a:t>Academic professionals will receive a letter from the president by May 12 this year.</a:t>
            </a:r>
          </a:p>
        </p:txBody>
      </p:sp>
      <p:pic>
        <p:nvPicPr>
          <p:cNvPr id="2" name="Picture 1">
            <a:extLst>
              <a:ext uri="{FF2B5EF4-FFF2-40B4-BE49-F238E27FC236}">
                <a16:creationId xmlns:a16="http://schemas.microsoft.com/office/drawing/2014/main" id="{A1C9808C-4622-4BE4-9E77-065286B30B2C}"/>
              </a:ext>
            </a:extLst>
          </p:cNvPr>
          <p:cNvPicPr>
            <a:picLocks noChangeAspect="1"/>
          </p:cNvPicPr>
          <p:nvPr/>
        </p:nvPicPr>
        <p:blipFill>
          <a:blip r:embed="rId4"/>
          <a:stretch>
            <a:fillRect/>
          </a:stretch>
        </p:blipFill>
        <p:spPr>
          <a:xfrm>
            <a:off x="1026628" y="810737"/>
            <a:ext cx="6542103" cy="3540100"/>
          </a:xfrm>
          <a:prstGeom prst="rect">
            <a:avLst/>
          </a:prstGeom>
          <a:effectLst>
            <a:glow rad="101600">
              <a:schemeClr val="accent6">
                <a:satMod val="175000"/>
                <a:alpha val="40000"/>
              </a:schemeClr>
            </a:glow>
          </a:effectLst>
        </p:spPr>
      </p:pic>
    </p:spTree>
    <p:extLst>
      <p:ext uri="{BB962C8B-B14F-4D97-AF65-F5344CB8AC3E}">
        <p14:creationId xmlns:p14="http://schemas.microsoft.com/office/powerpoint/2010/main" val="2085836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7"/>
        <p:cNvGrpSpPr/>
        <p:nvPr/>
      </p:nvGrpSpPr>
      <p:grpSpPr>
        <a:xfrm>
          <a:off x="0" y="0"/>
          <a:ext cx="0" cy="0"/>
          <a:chOff x="0" y="0"/>
          <a:chExt cx="0" cy="0"/>
        </a:xfrm>
      </p:grpSpPr>
      <p:sp>
        <p:nvSpPr>
          <p:cNvPr id="138" name="Shape 138"/>
          <p:cNvSpPr txBox="1"/>
          <p:nvPr/>
        </p:nvSpPr>
        <p:spPr>
          <a:xfrm>
            <a:off x="274320" y="1257040"/>
            <a:ext cx="8229600" cy="2109239"/>
          </a:xfrm>
          <a:prstGeom prst="rect">
            <a:avLst/>
          </a:prstGeom>
          <a:noFill/>
          <a:ln>
            <a:noFill/>
          </a:ln>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2800" b="0" i="0" u="none" strike="noStrike" kern="0" cap="none" spc="0" normalizeH="0" baseline="0" noProof="0" dirty="0">
              <a:ln>
                <a:noFill/>
              </a:ln>
              <a:solidFill>
                <a:srgbClr val="000000"/>
              </a:solidFill>
              <a:effectLst/>
              <a:uLnTx/>
              <a:uFillTx/>
              <a:latin typeface="Arial"/>
              <a:cs typeface="Arial"/>
              <a:sym typeface="Arial"/>
            </a:endParaRPr>
          </a:p>
        </p:txBody>
      </p:sp>
      <p:sp>
        <p:nvSpPr>
          <p:cNvPr id="139" name="Shape 139"/>
          <p:cNvSpPr txBox="1">
            <a:spLocks noGrp="1"/>
          </p:cNvSpPr>
          <p:nvPr>
            <p:ph type="title"/>
          </p:nvPr>
        </p:nvSpPr>
        <p:spPr>
          <a:xfrm>
            <a:off x="182880" y="274320"/>
            <a:ext cx="8229600" cy="4572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rPr>
              <a:t>What if the decision is not to promote?</a:t>
            </a:r>
          </a:p>
        </p:txBody>
      </p:sp>
      <p:sp>
        <p:nvSpPr>
          <p:cNvPr id="4" name="Shape 138"/>
          <p:cNvSpPr txBox="1"/>
          <p:nvPr/>
        </p:nvSpPr>
        <p:spPr>
          <a:xfrm>
            <a:off x="274319" y="1051174"/>
            <a:ext cx="8551181" cy="2109239"/>
          </a:xfrm>
          <a:prstGeom prst="rect">
            <a:avLst/>
          </a:prstGeom>
          <a:noFill/>
          <a:ln>
            <a:noFill/>
          </a:ln>
        </p:spPr>
        <p:txBody>
          <a:bodyPr lIns="91425" tIns="91425" rIns="91425" bIns="91425" anchor="t" anchorCtr="0">
            <a:noAutofit/>
          </a:bodyPr>
          <a:lstStyle/>
          <a:p>
            <a:pPr marL="114300" marR="0" lvl="0" indent="0" algn="l" defTabSz="914400" rtl="0" eaLnBrk="1" fontAlgn="auto" latinLnBrk="0" hangingPunct="1">
              <a:lnSpc>
                <a:spcPct val="115000"/>
              </a:lnSpc>
              <a:spcBef>
                <a:spcPts val="0"/>
              </a:spcBef>
              <a:spcAft>
                <a:spcPts val="0"/>
              </a:spcAft>
              <a:buClr>
                <a:srgbClr val="000000"/>
              </a:buClr>
              <a:buSzPct val="100000"/>
              <a:buFontTx/>
              <a:buNone/>
              <a:tabLst/>
              <a:defRPr/>
            </a:pPr>
            <a:r>
              <a:rPr lang="en-US" sz="3600" b="1" noProof="0" dirty="0"/>
              <a:t>If you are not promoted, you may go up again in a future year, but it </a:t>
            </a:r>
            <a:r>
              <a:rPr lang="en-US" sz="3600" b="1" dirty="0"/>
              <a:t>is probably best to wait more than one year so that </a:t>
            </a:r>
            <a:r>
              <a:rPr lang="en-US" sz="3600" b="1" noProof="0" dirty="0"/>
              <a:t>your materials are significantly different.</a:t>
            </a:r>
            <a:endParaRPr kumimoji="0" lang="en" sz="3600" b="1"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3600" b="1"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3600" b="1"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kumimoji="0" lang="en" sz="3600" b="1" i="0" u="none" strike="noStrike" kern="0" cap="none" spc="0" normalizeH="0" baseline="0" noProof="0" dirty="0">
              <a:ln>
                <a:noFill/>
              </a:ln>
              <a:solidFill>
                <a:srgbClr val="000000"/>
              </a:solidFill>
              <a:effectLst/>
              <a:uLnTx/>
              <a:uFillTx/>
              <a:sym typeface="Arial"/>
            </a:endParaRPr>
          </a:p>
        </p:txBody>
      </p:sp>
    </p:spTree>
    <p:extLst>
      <p:ext uri="{BB962C8B-B14F-4D97-AF65-F5344CB8AC3E}">
        <p14:creationId xmlns:p14="http://schemas.microsoft.com/office/powerpoint/2010/main" val="26988025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381837" y="1600200"/>
            <a:ext cx="8363811" cy="1021499"/>
          </a:xfrm>
          <a:prstGeom prst="rect">
            <a:avLst/>
          </a:prstGeom>
          <a:noFill/>
          <a:ln>
            <a:noFill/>
          </a:ln>
        </p:spPr>
        <p:txBody>
          <a:bodyPr lIns="91425" tIns="91425" rIns="91425" bIns="91425" anchor="ctr" anchorCtr="0">
            <a:noAutofit/>
          </a:bodyPr>
          <a:lstStyle/>
          <a:p>
            <a:pPr lvl="0">
              <a:buSzPct val="25000"/>
            </a:pPr>
            <a:r>
              <a:rPr lang="en" sz="4400" dirty="0">
                <a:solidFill>
                  <a:srgbClr val="000000"/>
                </a:solidFill>
              </a:rPr>
              <a:t>Questions?</a:t>
            </a:r>
            <a:endParaRPr lang="en" sz="3600" i="0" u="none" strike="noStrike" cap="none" dirty="0">
              <a:solidFill>
                <a:schemeClr val="dk1"/>
              </a:solidFill>
              <a:sym typeface="Arial"/>
            </a:endParaRPr>
          </a:p>
        </p:txBody>
      </p:sp>
      <p:sp>
        <p:nvSpPr>
          <p:cNvPr id="3" name="Shape 160"/>
          <p:cNvSpPr txBox="1">
            <a:spLocks/>
          </p:cNvSpPr>
          <p:nvPr/>
        </p:nvSpPr>
        <p:spPr>
          <a:xfrm>
            <a:off x="316953" y="3481812"/>
            <a:ext cx="8668785" cy="10214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4800" b="1" i="0" u="none" strike="noStrike" cap="none">
                <a:solidFill>
                  <a:schemeClr val="dk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pPr>
              <a:buSzPct val="25000"/>
            </a:pPr>
            <a:endParaRPr lang="en" sz="2000" b="0" dirty="0"/>
          </a:p>
        </p:txBody>
      </p:sp>
      <p:sp>
        <p:nvSpPr>
          <p:cNvPr id="2" name="TextBox 1"/>
          <p:cNvSpPr txBox="1"/>
          <p:nvPr/>
        </p:nvSpPr>
        <p:spPr>
          <a:xfrm>
            <a:off x="8053637" y="4835723"/>
            <a:ext cx="764953" cy="215444"/>
          </a:xfrm>
          <a:prstGeom prst="rect">
            <a:avLst/>
          </a:prstGeom>
          <a:noFill/>
        </p:spPr>
        <p:txBody>
          <a:bodyPr wrap="none" rtlCol="0">
            <a:spAutoFit/>
          </a:bodyPr>
          <a:lstStyle/>
          <a:p>
            <a:r>
              <a:rPr lang="en-US" sz="800" dirty="0"/>
              <a:t>EK 10-15-21</a:t>
            </a:r>
          </a:p>
        </p:txBody>
      </p:sp>
    </p:spTree>
    <p:extLst>
      <p:ext uri="{BB962C8B-B14F-4D97-AF65-F5344CB8AC3E}">
        <p14:creationId xmlns:p14="http://schemas.microsoft.com/office/powerpoint/2010/main" val="2547983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800" b="1" i="0" u="none" strike="noStrike" cap="none" dirty="0">
                <a:solidFill>
                  <a:schemeClr val="dk1"/>
                </a:solidFill>
                <a:highlight>
                  <a:srgbClr val="FFC000"/>
                </a:highlight>
                <a:latin typeface="Arial"/>
                <a:ea typeface="Arial"/>
                <a:cs typeface="Arial"/>
                <a:sym typeface="Arial"/>
              </a:rPr>
              <a:t>Asst. Teach. Prof.</a:t>
            </a:r>
            <a:r>
              <a:rPr lang="en" sz="2800" b="1" i="0" u="none" strike="noStrike" cap="none" dirty="0">
                <a:solidFill>
                  <a:schemeClr val="dk1"/>
                </a:solidFill>
                <a:highlight>
                  <a:srgbClr val="FFC000"/>
                </a:highlight>
                <a:latin typeface="Arial"/>
                <a:ea typeface="Arial"/>
                <a:cs typeface="Arial"/>
                <a:sym typeface="Arial"/>
              </a:rPr>
              <a:t> 	</a:t>
            </a:r>
            <a:r>
              <a:rPr lang="en" sz="2800" b="1" i="0" u="none" strike="noStrike" cap="none" dirty="0">
                <a:solidFill>
                  <a:schemeClr val="dk1"/>
                </a:solidFill>
                <a:highlight>
                  <a:srgbClr val="FFC000"/>
                </a:highlight>
                <a:latin typeface="Arial"/>
                <a:ea typeface="Arial"/>
                <a:cs typeface="Arial"/>
                <a:sym typeface="Wingdings" panose="05000000000000000000" pitchFamily="2" charset="2"/>
              </a:rPr>
              <a:t></a:t>
            </a:r>
            <a:r>
              <a:rPr lang="en" sz="2800" b="1" i="0" u="none" strike="noStrike" cap="none" dirty="0">
                <a:solidFill>
                  <a:schemeClr val="dk1"/>
                </a:solidFill>
                <a:highlight>
                  <a:srgbClr val="FFC000"/>
                </a:highlight>
                <a:latin typeface="Arial"/>
                <a:ea typeface="Arial"/>
                <a:cs typeface="Arial"/>
                <a:sym typeface="Arial"/>
              </a:rPr>
              <a:t> 	</a:t>
            </a:r>
            <a:r>
              <a:rPr lang="en-US" sz="2800" b="1" i="0" u="none" strike="noStrike" cap="none" dirty="0" err="1">
                <a:solidFill>
                  <a:schemeClr val="dk1"/>
                </a:solidFill>
                <a:highlight>
                  <a:srgbClr val="FFC000"/>
                </a:highlight>
                <a:latin typeface="Arial"/>
                <a:ea typeface="Arial"/>
                <a:cs typeface="Arial"/>
                <a:sym typeface="Arial"/>
              </a:rPr>
              <a:t>Assc</a:t>
            </a:r>
            <a:r>
              <a:rPr lang="en-US" sz="2800" b="1" i="0" u="none" strike="noStrike" cap="none" dirty="0">
                <a:solidFill>
                  <a:schemeClr val="dk1"/>
                </a:solidFill>
                <a:highlight>
                  <a:srgbClr val="FFC000"/>
                </a:highlight>
                <a:latin typeface="Arial"/>
                <a:ea typeface="Arial"/>
                <a:cs typeface="Arial"/>
                <a:sym typeface="Arial"/>
              </a:rPr>
              <a:t>. Teach. Prof.</a:t>
            </a:r>
            <a:br>
              <a:rPr lang="en" sz="2800" b="1" i="0" u="none" strike="noStrike" cap="none" dirty="0">
                <a:solidFill>
                  <a:schemeClr val="dk1"/>
                </a:solidFill>
                <a:highlight>
                  <a:srgbClr val="FFC000"/>
                </a:highlight>
                <a:latin typeface="Arial"/>
                <a:ea typeface="Arial"/>
                <a:cs typeface="Arial"/>
                <a:sym typeface="Arial"/>
              </a:rPr>
            </a:br>
            <a:r>
              <a:rPr lang="en" dirty="0">
                <a:highlight>
                  <a:srgbClr val="FFC000"/>
                </a:highlight>
              </a:rPr>
              <a:t>Clinical Asst. Prof. 	</a:t>
            </a:r>
            <a:r>
              <a:rPr lang="en" dirty="0">
                <a:highlight>
                  <a:srgbClr val="FFC000"/>
                </a:highlight>
                <a:sym typeface="Wingdings" panose="05000000000000000000" pitchFamily="2" charset="2"/>
              </a:rPr>
              <a:t></a:t>
            </a:r>
            <a:r>
              <a:rPr lang="en" dirty="0">
                <a:highlight>
                  <a:srgbClr val="FFC000"/>
                </a:highlight>
              </a:rPr>
              <a:t> 	Clin. Assc. Prof.</a:t>
            </a:r>
            <a:br>
              <a:rPr lang="en" dirty="0">
                <a:highlight>
                  <a:srgbClr val="FFC000"/>
                </a:highlight>
              </a:rPr>
            </a:br>
            <a:r>
              <a:rPr lang="en" dirty="0">
                <a:highlight>
                  <a:srgbClr val="FFC000"/>
                </a:highlight>
              </a:rPr>
              <a:t>Research Asst. Prof. 	</a:t>
            </a:r>
            <a:r>
              <a:rPr lang="en" dirty="0">
                <a:highlight>
                  <a:srgbClr val="FFC000"/>
                </a:highlight>
                <a:sym typeface="Wingdings" panose="05000000000000000000" pitchFamily="2" charset="2"/>
              </a:rPr>
              <a:t></a:t>
            </a:r>
            <a:r>
              <a:rPr lang="en" dirty="0">
                <a:highlight>
                  <a:srgbClr val="FFC000"/>
                </a:highlight>
              </a:rPr>
              <a:t> 	Res. Assc. Prof.</a:t>
            </a:r>
            <a:br>
              <a:rPr lang="en" dirty="0">
                <a:highlight>
                  <a:srgbClr val="FFC000"/>
                </a:highlight>
              </a:rPr>
            </a:br>
            <a:br>
              <a:rPr lang="en" dirty="0">
                <a:highlight>
                  <a:srgbClr val="FFC000"/>
                </a:highlight>
              </a:rPr>
            </a:br>
            <a:endParaRPr lang="en" sz="2800" b="1" i="0" u="none" strike="noStrike" cap="none" dirty="0">
              <a:solidFill>
                <a:schemeClr val="dk1"/>
              </a:solidFill>
              <a:highlight>
                <a:srgbClr val="FFC000"/>
              </a:highlight>
              <a:latin typeface="Arial"/>
              <a:ea typeface="Arial"/>
              <a:cs typeface="Arial"/>
              <a:sym typeface="Arial"/>
            </a:endParaRPr>
          </a:p>
        </p:txBody>
      </p:sp>
      <p:sp>
        <p:nvSpPr>
          <p:cNvPr id="185" name="Shape 185"/>
          <p:cNvSpPr txBox="1">
            <a:spLocks noGrp="1"/>
          </p:cNvSpPr>
          <p:nvPr>
            <p:ph type="body" idx="1"/>
          </p:nvPr>
        </p:nvSpPr>
        <p:spPr>
          <a:xfrm>
            <a:off x="274319" y="2103120"/>
            <a:ext cx="8229600" cy="1101624"/>
          </a:xfrm>
          <a:prstGeom prst="rect">
            <a:avLst/>
          </a:prstGeom>
          <a:noFill/>
          <a:ln>
            <a:noFill/>
          </a:ln>
        </p:spPr>
        <p:txBody>
          <a:bodyPr lIns="91425" tIns="91425" rIns="91425" bIns="91425" anchor="t" anchorCtr="0">
            <a:noAutofit/>
          </a:bodyPr>
          <a:lstStyle/>
          <a:p>
            <a:pPr marL="114300" marR="0" lvl="0" algn="l" rtl="0">
              <a:lnSpc>
                <a:spcPct val="115000"/>
              </a:lnSpc>
              <a:spcBef>
                <a:spcPts val="0"/>
              </a:spcBef>
              <a:spcAft>
                <a:spcPts val="0"/>
              </a:spcAft>
              <a:buClr>
                <a:schemeClr val="dk1"/>
              </a:buClr>
              <a:buSzPct val="100000"/>
            </a:pPr>
            <a:r>
              <a:rPr lang="en" sz="3200" b="1" dirty="0">
                <a:solidFill>
                  <a:schemeClr val="dk1"/>
                </a:solidFill>
              </a:rPr>
              <a:t>All things being equal, y</a:t>
            </a:r>
            <a:r>
              <a:rPr lang="en" sz="3200" b="1" i="0" u="none" strike="noStrike" cap="none" dirty="0">
                <a:solidFill>
                  <a:schemeClr val="dk1"/>
                </a:solidFill>
                <a:sym typeface="Arial"/>
              </a:rPr>
              <a:t>ou should </a:t>
            </a:r>
            <a:r>
              <a:rPr lang="en" sz="3200" b="1" dirty="0">
                <a:solidFill>
                  <a:schemeClr val="dk1"/>
                </a:solidFill>
              </a:rPr>
              <a:t>have 5 </a:t>
            </a:r>
            <a:r>
              <a:rPr lang="en" sz="3200" b="1" i="0" u="none" strike="noStrike" cap="none" dirty="0">
                <a:solidFill>
                  <a:schemeClr val="dk1"/>
                </a:solidFill>
                <a:sym typeface="Arial"/>
              </a:rPr>
              <a:t>years at </a:t>
            </a:r>
            <a:r>
              <a:rPr lang="en" sz="3200" b="1" dirty="0">
                <a:solidFill>
                  <a:schemeClr val="dk1"/>
                </a:solidFill>
              </a:rPr>
              <a:t>an entry-level </a:t>
            </a:r>
            <a:r>
              <a:rPr lang="en" sz="3200" b="1" i="0" u="none" strike="noStrike" cap="none" dirty="0">
                <a:solidFill>
                  <a:schemeClr val="dk1"/>
                </a:solidFill>
                <a:sym typeface="Arial"/>
              </a:rPr>
              <a:t>rank before going up for promotion to the associate level. </a:t>
            </a:r>
          </a:p>
        </p:txBody>
      </p:sp>
    </p:spTree>
    <p:extLst>
      <p:ext uri="{BB962C8B-B14F-4D97-AF65-F5344CB8AC3E}">
        <p14:creationId xmlns:p14="http://schemas.microsoft.com/office/powerpoint/2010/main" val="2393511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800" b="1" i="0" u="none" strike="noStrike" cap="none" dirty="0" err="1">
                <a:solidFill>
                  <a:schemeClr val="dk1"/>
                </a:solidFill>
                <a:highlight>
                  <a:srgbClr val="FFC000"/>
                </a:highlight>
                <a:latin typeface="Arial"/>
                <a:ea typeface="Arial"/>
                <a:cs typeface="Arial"/>
                <a:sym typeface="Arial"/>
              </a:rPr>
              <a:t>Assc</a:t>
            </a:r>
            <a:r>
              <a:rPr lang="en-US" sz="2800" b="1" i="0" u="none" strike="noStrike" cap="none" dirty="0">
                <a:solidFill>
                  <a:schemeClr val="dk1"/>
                </a:solidFill>
                <a:highlight>
                  <a:srgbClr val="FFC000"/>
                </a:highlight>
                <a:latin typeface="Arial"/>
                <a:ea typeface="Arial"/>
                <a:cs typeface="Arial"/>
                <a:sym typeface="Arial"/>
              </a:rPr>
              <a:t>. Teach. Prof.</a:t>
            </a:r>
            <a:r>
              <a:rPr lang="en" sz="2800" b="1" i="0" u="none" strike="noStrike" cap="none" dirty="0">
                <a:solidFill>
                  <a:schemeClr val="dk1"/>
                </a:solidFill>
                <a:highlight>
                  <a:srgbClr val="FFC000"/>
                </a:highlight>
                <a:latin typeface="Arial"/>
                <a:ea typeface="Arial"/>
                <a:cs typeface="Arial"/>
                <a:sym typeface="Arial"/>
              </a:rPr>
              <a:t>	</a:t>
            </a:r>
            <a:r>
              <a:rPr lang="en" sz="2800" b="1" i="0" u="none" strike="noStrike" cap="none" dirty="0">
                <a:solidFill>
                  <a:schemeClr val="dk1"/>
                </a:solidFill>
                <a:highlight>
                  <a:srgbClr val="FFC000"/>
                </a:highlight>
                <a:latin typeface="Arial"/>
                <a:ea typeface="Arial"/>
                <a:cs typeface="Arial"/>
                <a:sym typeface="Wingdings" panose="05000000000000000000" pitchFamily="2" charset="2"/>
              </a:rPr>
              <a:t></a:t>
            </a:r>
            <a:r>
              <a:rPr lang="en" sz="2800" b="1" i="0" u="none" strike="noStrike" cap="none" dirty="0">
                <a:solidFill>
                  <a:schemeClr val="dk1"/>
                </a:solidFill>
                <a:highlight>
                  <a:srgbClr val="FFC000"/>
                </a:highlight>
                <a:latin typeface="Arial"/>
                <a:ea typeface="Arial"/>
                <a:cs typeface="Arial"/>
                <a:sym typeface="Arial"/>
              </a:rPr>
              <a:t> 	</a:t>
            </a:r>
            <a:r>
              <a:rPr lang="en-US" sz="2800" b="1" i="0" u="none" strike="noStrike" cap="none" dirty="0">
                <a:solidFill>
                  <a:schemeClr val="dk1"/>
                </a:solidFill>
                <a:highlight>
                  <a:srgbClr val="FFC000"/>
                </a:highlight>
                <a:latin typeface="Arial"/>
                <a:ea typeface="Arial"/>
                <a:cs typeface="Arial"/>
                <a:sym typeface="Arial"/>
              </a:rPr>
              <a:t>Teaching Professor</a:t>
            </a:r>
            <a:br>
              <a:rPr lang="en" sz="2800" b="1" i="0" u="none" strike="noStrike" cap="none" dirty="0">
                <a:solidFill>
                  <a:schemeClr val="dk1"/>
                </a:solidFill>
                <a:highlight>
                  <a:srgbClr val="FFC000"/>
                </a:highlight>
                <a:latin typeface="Arial"/>
                <a:ea typeface="Arial"/>
                <a:cs typeface="Arial"/>
                <a:sym typeface="Arial"/>
              </a:rPr>
            </a:br>
            <a:r>
              <a:rPr lang="en" dirty="0">
                <a:highlight>
                  <a:srgbClr val="FFC000"/>
                </a:highlight>
              </a:rPr>
              <a:t>Clinical Assc. Prof. 	</a:t>
            </a:r>
            <a:r>
              <a:rPr lang="en" dirty="0">
                <a:highlight>
                  <a:srgbClr val="FFC000"/>
                </a:highlight>
                <a:sym typeface="Wingdings" panose="05000000000000000000" pitchFamily="2" charset="2"/>
              </a:rPr>
              <a:t></a:t>
            </a:r>
            <a:r>
              <a:rPr lang="en" dirty="0">
                <a:highlight>
                  <a:srgbClr val="FFC000"/>
                </a:highlight>
              </a:rPr>
              <a:t> 	Clinical Professor</a:t>
            </a:r>
            <a:br>
              <a:rPr lang="en" dirty="0">
                <a:highlight>
                  <a:srgbClr val="FFC000"/>
                </a:highlight>
              </a:rPr>
            </a:br>
            <a:r>
              <a:rPr lang="en" dirty="0">
                <a:highlight>
                  <a:srgbClr val="FFC000"/>
                </a:highlight>
              </a:rPr>
              <a:t>Research Assc. Prof. </a:t>
            </a:r>
            <a:r>
              <a:rPr lang="en" dirty="0">
                <a:highlight>
                  <a:srgbClr val="FFC000"/>
                </a:highlight>
                <a:sym typeface="Wingdings" panose="05000000000000000000" pitchFamily="2" charset="2"/>
              </a:rPr>
              <a:t></a:t>
            </a:r>
            <a:r>
              <a:rPr lang="en" dirty="0">
                <a:highlight>
                  <a:srgbClr val="FFC000"/>
                </a:highlight>
              </a:rPr>
              <a:t> 	Research Professor</a:t>
            </a:r>
            <a:br>
              <a:rPr lang="en" dirty="0">
                <a:highlight>
                  <a:srgbClr val="FFC000"/>
                </a:highlight>
              </a:rPr>
            </a:br>
            <a:br>
              <a:rPr lang="en" dirty="0">
                <a:highlight>
                  <a:srgbClr val="FFC000"/>
                </a:highlight>
              </a:rPr>
            </a:br>
            <a:endParaRPr lang="en" sz="2800" b="1" i="0" u="none" strike="noStrike" cap="none" dirty="0">
              <a:solidFill>
                <a:schemeClr val="dk1"/>
              </a:solidFill>
              <a:highlight>
                <a:srgbClr val="FFC000"/>
              </a:highlight>
              <a:latin typeface="Arial"/>
              <a:ea typeface="Arial"/>
              <a:cs typeface="Arial"/>
              <a:sym typeface="Arial"/>
            </a:endParaRPr>
          </a:p>
        </p:txBody>
      </p:sp>
      <p:sp>
        <p:nvSpPr>
          <p:cNvPr id="185" name="Shape 185"/>
          <p:cNvSpPr txBox="1">
            <a:spLocks noGrp="1"/>
          </p:cNvSpPr>
          <p:nvPr>
            <p:ph type="body" idx="1"/>
          </p:nvPr>
        </p:nvSpPr>
        <p:spPr>
          <a:xfrm>
            <a:off x="311700" y="1888390"/>
            <a:ext cx="8229600" cy="1101624"/>
          </a:xfrm>
          <a:prstGeom prst="rect">
            <a:avLst/>
          </a:prstGeom>
          <a:noFill/>
          <a:ln>
            <a:noFill/>
          </a:ln>
        </p:spPr>
        <p:txBody>
          <a:bodyPr lIns="91425" tIns="91425" rIns="91425" bIns="91425" anchor="t" anchorCtr="0">
            <a:noAutofit/>
          </a:bodyPr>
          <a:lstStyle/>
          <a:p>
            <a:pPr marL="114300" lvl="0">
              <a:spcAft>
                <a:spcPts val="0"/>
              </a:spcAft>
              <a:buClr>
                <a:schemeClr val="dk1"/>
              </a:buClr>
              <a:buSzPct val="100000"/>
              <a:defRPr/>
            </a:pPr>
            <a:r>
              <a:rPr lang="en" sz="2800" b="1" dirty="0">
                <a:solidFill>
                  <a:schemeClr val="dk1"/>
                </a:solidFill>
              </a:rPr>
              <a:t>For a promotion from associate to full, you should have a minimum of 7 years overall, and you should have a sustained record of excellence since your last promotion.</a:t>
            </a:r>
          </a:p>
        </p:txBody>
      </p:sp>
    </p:spTree>
    <p:extLst>
      <p:ext uri="{BB962C8B-B14F-4D97-AF65-F5344CB8AC3E}">
        <p14:creationId xmlns:p14="http://schemas.microsoft.com/office/powerpoint/2010/main" val="1611667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274320" y="274320"/>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highlight>
                  <a:srgbClr val="FFC000"/>
                </a:highlight>
                <a:latin typeface="Arial"/>
                <a:ea typeface="Arial"/>
                <a:cs typeface="Arial"/>
                <a:sym typeface="Arial"/>
              </a:rPr>
              <a:t>Title changes may delay promotion</a:t>
            </a:r>
          </a:p>
        </p:txBody>
      </p:sp>
      <p:sp>
        <p:nvSpPr>
          <p:cNvPr id="185" name="Shape 185"/>
          <p:cNvSpPr txBox="1">
            <a:spLocks noGrp="1"/>
          </p:cNvSpPr>
          <p:nvPr>
            <p:ph type="body" idx="1"/>
          </p:nvPr>
        </p:nvSpPr>
        <p:spPr>
          <a:xfrm>
            <a:off x="274320" y="847019"/>
            <a:ext cx="8520599" cy="3201599"/>
          </a:xfrm>
          <a:prstGeom prst="rect">
            <a:avLst/>
          </a:prstGeom>
          <a:noFill/>
          <a:ln>
            <a:noFill/>
          </a:ln>
        </p:spPr>
        <p:txBody>
          <a:bodyPr lIns="91425" tIns="91425" rIns="91425" bIns="91425" anchor="t" anchorCtr="0">
            <a:noAutofit/>
          </a:bodyPr>
          <a:lstStyle/>
          <a:p>
            <a:pPr marL="114300">
              <a:spcAft>
                <a:spcPts val="0"/>
              </a:spcAft>
              <a:buClr>
                <a:schemeClr val="dk1"/>
              </a:buClr>
              <a:buSzPct val="150000"/>
            </a:pPr>
            <a:r>
              <a:rPr lang="en" sz="1600" b="1" dirty="0">
                <a:solidFill>
                  <a:schemeClr val="dk1"/>
                </a:solidFill>
              </a:rPr>
              <a:t>Case Study: Matilda was </a:t>
            </a:r>
            <a:r>
              <a:rPr lang="en-US" sz="1600" b="1" dirty="0">
                <a:solidFill>
                  <a:schemeClr val="dk1"/>
                </a:solidFill>
              </a:rPr>
              <a:t>an assistant teaching professor </a:t>
            </a:r>
            <a:r>
              <a:rPr lang="en" sz="1600" b="1" dirty="0">
                <a:solidFill>
                  <a:schemeClr val="dk1"/>
                </a:solidFill>
              </a:rPr>
              <a:t>for 2 years at ASU; then she accepted a clinical assistant professor appointment in the same unit.  She’s had 5 years at ASU, and is now wondering if she should go up for promotion.  </a:t>
            </a:r>
          </a:p>
          <a:p>
            <a:pPr marL="114300">
              <a:spcAft>
                <a:spcPts val="0"/>
              </a:spcAft>
              <a:buClr>
                <a:schemeClr val="dk1"/>
              </a:buClr>
              <a:buSzPct val="150000"/>
            </a:pPr>
            <a:endParaRPr lang="en" sz="1600" b="1" dirty="0">
              <a:solidFill>
                <a:schemeClr val="dk1"/>
              </a:solidFill>
            </a:endParaRPr>
          </a:p>
          <a:p>
            <a:pPr marL="114300">
              <a:spcAft>
                <a:spcPts val="0"/>
              </a:spcAft>
              <a:buClr>
                <a:schemeClr val="dk1"/>
              </a:buClr>
              <a:buSzPct val="150000"/>
            </a:pPr>
            <a:r>
              <a:rPr lang="en" sz="1600" b="1" dirty="0">
                <a:solidFill>
                  <a:schemeClr val="dk1"/>
                </a:solidFill>
              </a:rPr>
              <a:t>Issues to consider:</a:t>
            </a:r>
          </a:p>
          <a:p>
            <a:pPr marL="457200" indent="-342900">
              <a:spcAft>
                <a:spcPts val="0"/>
              </a:spcAft>
              <a:buClr>
                <a:schemeClr val="dk1"/>
              </a:buClr>
              <a:buSzPct val="150000"/>
              <a:buFont typeface="Arial" panose="020B0604020202020204" pitchFamily="34" charset="0"/>
              <a:buChar char="•"/>
            </a:pPr>
            <a:r>
              <a:rPr lang="en" sz="1600" b="1" dirty="0">
                <a:solidFill>
                  <a:schemeClr val="dk1"/>
                </a:solidFill>
              </a:rPr>
              <a:t>If her previous job was exactly the same, then why did her title change from </a:t>
            </a:r>
            <a:r>
              <a:rPr lang="en-US" sz="1600" b="1" dirty="0">
                <a:solidFill>
                  <a:schemeClr val="dk1"/>
                </a:solidFill>
              </a:rPr>
              <a:t>assistant teaching professor</a:t>
            </a:r>
            <a:r>
              <a:rPr lang="en" sz="1600" b="1" dirty="0">
                <a:solidFill>
                  <a:schemeClr val="dk1"/>
                </a:solidFill>
              </a:rPr>
              <a:t> to clinical assistant professor?  T</a:t>
            </a:r>
            <a:r>
              <a:rPr lang="en-US" sz="1600" b="1" dirty="0">
                <a:solidFill>
                  <a:schemeClr val="dk1"/>
                </a:solidFill>
              </a:rPr>
              <a:t>h</a:t>
            </a:r>
            <a:r>
              <a:rPr lang="en" sz="1600" b="1" dirty="0">
                <a:solidFill>
                  <a:schemeClr val="dk1"/>
                </a:solidFill>
              </a:rPr>
              <a:t>e assumption is that a title change means a change in job duties.</a:t>
            </a:r>
          </a:p>
          <a:p>
            <a:pPr marL="400050" marR="0" lvl="0" indent="-285750" algn="l" rtl="0">
              <a:lnSpc>
                <a:spcPct val="115000"/>
              </a:lnSpc>
              <a:spcBef>
                <a:spcPts val="0"/>
              </a:spcBef>
              <a:spcAft>
                <a:spcPts val="0"/>
              </a:spcAft>
              <a:buClr>
                <a:schemeClr val="dk1"/>
              </a:buClr>
              <a:buSzPct val="150000"/>
              <a:buFont typeface="Arial" panose="020B0604020202020204" pitchFamily="34" charset="0"/>
              <a:buChar char="•"/>
            </a:pPr>
            <a:r>
              <a:rPr lang="en" sz="1600" b="1" i="0" u="none" strike="noStrike" cap="none" dirty="0">
                <a:solidFill>
                  <a:schemeClr val="dk1"/>
                </a:solidFill>
                <a:sym typeface="Arial"/>
              </a:rPr>
              <a:t>If her previous </a:t>
            </a:r>
            <a:r>
              <a:rPr lang="en" sz="1600" b="1" dirty="0">
                <a:solidFill>
                  <a:schemeClr val="dk1"/>
                </a:solidFill>
              </a:rPr>
              <a:t>duties </a:t>
            </a:r>
            <a:r>
              <a:rPr lang="en" sz="1600" b="1" u="sng" dirty="0">
                <a:solidFill>
                  <a:schemeClr val="dk1"/>
                </a:solidFill>
              </a:rPr>
              <a:t>were</a:t>
            </a:r>
            <a:r>
              <a:rPr lang="en" sz="1600" b="1" dirty="0">
                <a:solidFill>
                  <a:schemeClr val="dk1"/>
                </a:solidFill>
              </a:rPr>
              <a:t> considerably different, she </a:t>
            </a:r>
            <a:r>
              <a:rPr lang="en" sz="1600" b="1" i="0" u="none" strike="noStrike" cap="none" dirty="0">
                <a:solidFill>
                  <a:schemeClr val="dk1"/>
                </a:solidFill>
                <a:sym typeface="Arial"/>
              </a:rPr>
              <a:t>probably needs more time to establish excellence in her role.</a:t>
            </a:r>
          </a:p>
          <a:p>
            <a:pPr marL="400050" marR="0" lvl="0" indent="-285750" algn="l" rtl="0">
              <a:lnSpc>
                <a:spcPct val="115000"/>
              </a:lnSpc>
              <a:spcBef>
                <a:spcPts val="0"/>
              </a:spcBef>
              <a:spcAft>
                <a:spcPts val="0"/>
              </a:spcAft>
              <a:buClr>
                <a:schemeClr val="dk1"/>
              </a:buClr>
              <a:buSzPct val="150000"/>
              <a:buFont typeface="Arial" panose="020B0604020202020204" pitchFamily="34" charset="0"/>
              <a:buChar char="•"/>
            </a:pPr>
            <a:endParaRPr lang="en" sz="1600" b="1" i="0" u="none" strike="noStrike" cap="none" dirty="0">
              <a:solidFill>
                <a:schemeClr val="dk1"/>
              </a:solidFill>
              <a:sym typeface="Arial"/>
            </a:endParaRPr>
          </a:p>
          <a:p>
            <a:pPr marL="114300" marR="0" lvl="0" algn="l" rtl="0">
              <a:lnSpc>
                <a:spcPct val="115000"/>
              </a:lnSpc>
              <a:spcBef>
                <a:spcPts val="0"/>
              </a:spcBef>
              <a:spcAft>
                <a:spcPts val="0"/>
              </a:spcAft>
              <a:buClr>
                <a:schemeClr val="dk1"/>
              </a:buClr>
              <a:buSzPct val="150000"/>
            </a:pPr>
            <a:r>
              <a:rPr lang="en" sz="1600" b="1" dirty="0">
                <a:solidFill>
                  <a:schemeClr val="dk1"/>
                </a:solidFill>
                <a:sym typeface="Wingdings" panose="05000000000000000000" pitchFamily="2" charset="2"/>
              </a:rPr>
              <a:t> </a:t>
            </a:r>
            <a:r>
              <a:rPr lang="en" sz="1600" b="1" dirty="0">
                <a:solidFill>
                  <a:schemeClr val="dk1"/>
                </a:solidFill>
              </a:rPr>
              <a:t>Matilda should probably take at least 2 more years to establish excellence in her current role before going up.</a:t>
            </a:r>
            <a:endParaRPr lang="en" sz="1600" b="1" i="0" u="none" strike="noStrike" cap="none" dirty="0">
              <a:solidFill>
                <a:schemeClr val="dk1"/>
              </a:solidFill>
              <a:sym typeface="Arial"/>
            </a:endParaRPr>
          </a:p>
        </p:txBody>
      </p:sp>
    </p:spTree>
    <p:extLst>
      <p:ext uri="{BB962C8B-B14F-4D97-AF65-F5344CB8AC3E}">
        <p14:creationId xmlns:p14="http://schemas.microsoft.com/office/powerpoint/2010/main" val="3148416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00691" y="1600200"/>
            <a:ext cx="8568647" cy="1021499"/>
          </a:xfrm>
          <a:prstGeom prst="rect">
            <a:avLst/>
          </a:prstGeom>
          <a:noFill/>
          <a:ln>
            <a:noFill/>
          </a:ln>
        </p:spPr>
        <p:txBody>
          <a:bodyPr lIns="91425" tIns="91425" rIns="91425" bIns="91425" anchor="ctr" anchorCtr="0">
            <a:noAutofit/>
          </a:bodyPr>
          <a:lstStyle/>
          <a:p>
            <a:pPr lvl="0">
              <a:buSzPct val="25000"/>
            </a:pPr>
            <a:r>
              <a:rPr lang="en" sz="5400" dirty="0"/>
              <a:t>Time at ASU is important.</a:t>
            </a:r>
          </a:p>
        </p:txBody>
      </p:sp>
      <p:sp>
        <p:nvSpPr>
          <p:cNvPr id="3" name="Shape 160"/>
          <p:cNvSpPr txBox="1">
            <a:spLocks/>
          </p:cNvSpPr>
          <p:nvPr/>
        </p:nvSpPr>
        <p:spPr>
          <a:xfrm>
            <a:off x="274320" y="3481812"/>
            <a:ext cx="8229600" cy="10214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4800" b="1" i="0" u="none" strike="noStrike" cap="none">
                <a:solidFill>
                  <a:schemeClr val="dk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kumimoji="0" lang="en" sz="2800" b="1" i="0" u="none" strike="noStrike" kern="0" cap="none" spc="0" normalizeH="0" baseline="0" noProof="0" dirty="0">
                <a:ln>
                  <a:noFill/>
                </a:ln>
                <a:solidFill>
                  <a:srgbClr val="000000"/>
                </a:solidFill>
                <a:effectLst/>
                <a:uLnTx/>
                <a:uFillTx/>
                <a:latin typeface="Arial"/>
                <a:cs typeface="Arial"/>
                <a:sym typeface="Arial"/>
              </a:rPr>
              <a:t>How</a:t>
            </a:r>
            <a:r>
              <a:rPr kumimoji="0" lang="en" sz="2800" b="1" i="0" u="none" strike="noStrike" kern="0" cap="none" spc="0" normalizeH="0" noProof="0" dirty="0">
                <a:ln>
                  <a:noFill/>
                </a:ln>
                <a:solidFill>
                  <a:srgbClr val="000000"/>
                </a:solidFill>
                <a:effectLst/>
                <a:uLnTx/>
                <a:uFillTx/>
                <a:latin typeface="Arial"/>
                <a:cs typeface="Arial"/>
                <a:sym typeface="Arial"/>
              </a:rPr>
              <a:t> good are you at teaching </a:t>
            </a:r>
            <a:r>
              <a:rPr kumimoji="0" lang="en" sz="2800" b="1" i="0" u="sng" strike="noStrike" kern="0" cap="none" spc="0" normalizeH="0" noProof="0" dirty="0">
                <a:ln>
                  <a:noFill/>
                </a:ln>
                <a:solidFill>
                  <a:srgbClr val="000000"/>
                </a:solidFill>
                <a:effectLst/>
                <a:uLnTx/>
                <a:uFillTx/>
                <a:latin typeface="Arial"/>
                <a:cs typeface="Arial"/>
                <a:sym typeface="Arial"/>
              </a:rPr>
              <a:t>ASU</a:t>
            </a:r>
            <a:r>
              <a:rPr kumimoji="0" lang="en" sz="2800" b="1" i="0" u="none" strike="noStrike" kern="0" cap="none" spc="0" normalizeH="0" noProof="0" dirty="0">
                <a:ln>
                  <a:noFill/>
                </a:ln>
                <a:solidFill>
                  <a:srgbClr val="000000"/>
                </a:solidFill>
                <a:effectLst/>
                <a:uLnTx/>
                <a:uFillTx/>
                <a:latin typeface="Arial"/>
                <a:cs typeface="Arial"/>
                <a:sym typeface="Arial"/>
              </a:rPr>
              <a:t> students in </a:t>
            </a:r>
            <a:r>
              <a:rPr kumimoji="0" lang="en" sz="2800" b="1" i="0" u="sng" strike="noStrike" kern="0" cap="none" spc="0" normalizeH="0" noProof="0" dirty="0">
                <a:ln>
                  <a:noFill/>
                </a:ln>
                <a:solidFill>
                  <a:srgbClr val="000000"/>
                </a:solidFill>
                <a:effectLst/>
                <a:uLnTx/>
                <a:uFillTx/>
                <a:latin typeface="Arial"/>
                <a:cs typeface="Arial"/>
                <a:sym typeface="Arial"/>
              </a:rPr>
              <a:t>ASU</a:t>
            </a:r>
            <a:r>
              <a:rPr kumimoji="0" lang="en" sz="2800" b="1" i="0" u="none" strike="noStrike" kern="0" cap="none" spc="0" normalizeH="0" noProof="0" dirty="0">
                <a:ln>
                  <a:noFill/>
                </a:ln>
                <a:solidFill>
                  <a:srgbClr val="000000"/>
                </a:solidFill>
                <a:effectLst/>
                <a:uLnTx/>
                <a:uFillTx/>
                <a:latin typeface="Arial"/>
                <a:cs typeface="Arial"/>
                <a:sym typeface="Arial"/>
              </a:rPr>
              <a:t> programs, for example?</a:t>
            </a:r>
            <a:endParaRPr kumimoji="0" lang="en" sz="2800" b="1"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4065004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381837" y="1600200"/>
            <a:ext cx="8363811" cy="1021499"/>
          </a:xfrm>
          <a:prstGeom prst="rect">
            <a:avLst/>
          </a:prstGeom>
          <a:noFill/>
          <a:ln>
            <a:noFill/>
          </a:ln>
        </p:spPr>
        <p:txBody>
          <a:bodyPr lIns="91425" tIns="91425" rIns="91425" bIns="91425" anchor="ctr" anchorCtr="0">
            <a:noAutofit/>
          </a:bodyPr>
          <a:lstStyle/>
          <a:p>
            <a:pPr lvl="0">
              <a:buSzPct val="25000"/>
            </a:pPr>
            <a:r>
              <a:rPr lang="en" sz="4400" dirty="0"/>
              <a:t>Consider carefully the question “Why go up now?”</a:t>
            </a:r>
          </a:p>
        </p:txBody>
      </p:sp>
      <p:sp>
        <p:nvSpPr>
          <p:cNvPr id="3" name="Shape 160"/>
          <p:cNvSpPr txBox="1">
            <a:spLocks/>
          </p:cNvSpPr>
          <p:nvPr/>
        </p:nvSpPr>
        <p:spPr>
          <a:xfrm>
            <a:off x="516047" y="3440715"/>
            <a:ext cx="8363811" cy="10214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Arial"/>
              <a:buNone/>
              <a:defRPr sz="4800" b="1" i="0" u="none" strike="noStrike" cap="none">
                <a:solidFill>
                  <a:schemeClr val="dk1"/>
                </a:solidFill>
                <a:latin typeface="Arial"/>
                <a:ea typeface="Arial"/>
                <a:cs typeface="Arial"/>
                <a:sym typeface="Arial"/>
              </a:defRPr>
            </a:lvl1pPr>
            <a:lvl2pPr marL="0" marR="0" lvl="1" indent="0" algn="l" rtl="0">
              <a:spcBef>
                <a:spcPts val="0"/>
              </a:spcBef>
              <a:buClr>
                <a:schemeClr val="dk1"/>
              </a:buClr>
              <a:buFont typeface="Arial"/>
              <a:buNone/>
              <a:defRPr sz="2400" b="1">
                <a:solidFill>
                  <a:schemeClr val="dk1"/>
                </a:solidFill>
              </a:defRPr>
            </a:lvl2pPr>
            <a:lvl3pPr marL="0" marR="0" lvl="2" indent="0" algn="l" rtl="0">
              <a:spcBef>
                <a:spcPts val="0"/>
              </a:spcBef>
              <a:buClr>
                <a:schemeClr val="dk1"/>
              </a:buClr>
              <a:buFont typeface="Arial"/>
              <a:buNone/>
              <a:defRPr sz="2400" b="1">
                <a:solidFill>
                  <a:schemeClr val="dk1"/>
                </a:solidFill>
              </a:defRPr>
            </a:lvl3pPr>
            <a:lvl4pPr marL="0" marR="0" lvl="3" indent="0" algn="l" rtl="0">
              <a:spcBef>
                <a:spcPts val="0"/>
              </a:spcBef>
              <a:buClr>
                <a:schemeClr val="dk1"/>
              </a:buClr>
              <a:buFont typeface="Arial"/>
              <a:buNone/>
              <a:defRPr sz="2400" b="1">
                <a:solidFill>
                  <a:schemeClr val="dk1"/>
                </a:solidFill>
              </a:defRPr>
            </a:lvl4pPr>
            <a:lvl5pPr marL="0" marR="0" lvl="4" indent="0" algn="l" rtl="0">
              <a:spcBef>
                <a:spcPts val="0"/>
              </a:spcBef>
              <a:buClr>
                <a:schemeClr val="dk1"/>
              </a:buClr>
              <a:buFont typeface="Arial"/>
              <a:buNone/>
              <a:defRPr sz="2400" b="1">
                <a:solidFill>
                  <a:schemeClr val="dk1"/>
                </a:solidFill>
              </a:defRPr>
            </a:lvl5pPr>
            <a:lvl6pPr marL="0" marR="0" lvl="5" indent="0" algn="l" rtl="0">
              <a:spcBef>
                <a:spcPts val="0"/>
              </a:spcBef>
              <a:buClr>
                <a:schemeClr val="dk1"/>
              </a:buClr>
              <a:buFont typeface="Arial"/>
              <a:buNone/>
              <a:defRPr sz="2400" b="1">
                <a:solidFill>
                  <a:schemeClr val="dk1"/>
                </a:solidFill>
              </a:defRPr>
            </a:lvl6pPr>
            <a:lvl7pPr marL="0" marR="0" lvl="6" indent="0" algn="l" rtl="0">
              <a:spcBef>
                <a:spcPts val="0"/>
              </a:spcBef>
              <a:buClr>
                <a:schemeClr val="dk1"/>
              </a:buClr>
              <a:buFont typeface="Arial"/>
              <a:buNone/>
              <a:defRPr sz="2400" b="1">
                <a:solidFill>
                  <a:schemeClr val="dk1"/>
                </a:solidFill>
              </a:defRPr>
            </a:lvl7pPr>
            <a:lvl8pPr marL="0" marR="0" lvl="7" indent="0" algn="l" rtl="0">
              <a:spcBef>
                <a:spcPts val="0"/>
              </a:spcBef>
              <a:buClr>
                <a:schemeClr val="dk1"/>
              </a:buClr>
              <a:buFont typeface="Arial"/>
              <a:buNone/>
              <a:defRPr sz="2400" b="1">
                <a:solidFill>
                  <a:schemeClr val="dk1"/>
                </a:solidFill>
              </a:defRPr>
            </a:lvl8pPr>
            <a:lvl9pPr marL="0" marR="0" lvl="8" indent="0" algn="l" rtl="0">
              <a:spcBef>
                <a:spcPts val="0"/>
              </a:spcBef>
              <a:buClr>
                <a:schemeClr val="dk1"/>
              </a:buClr>
              <a:buFont typeface="Arial"/>
              <a:buNone/>
              <a:defRPr sz="2400" b="1">
                <a:solidFill>
                  <a:schemeClr val="dk1"/>
                </a:solidFill>
              </a:defRPr>
            </a:lvl9p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r>
              <a:rPr kumimoji="0" lang="en" sz="2800" b="1" i="0" u="none" strike="noStrike" kern="0" cap="none" spc="0" normalizeH="0" baseline="0" noProof="0" dirty="0">
                <a:ln>
                  <a:noFill/>
                </a:ln>
                <a:solidFill>
                  <a:srgbClr val="000000"/>
                </a:solidFill>
                <a:effectLst/>
                <a:uLnTx/>
                <a:uFillTx/>
                <a:latin typeface="Arial"/>
                <a:cs typeface="Arial"/>
                <a:sym typeface="Arial"/>
              </a:rPr>
              <a:t>Since </a:t>
            </a:r>
            <a:r>
              <a:rPr kumimoji="0" lang="en-US" sz="2800" b="1" i="0" u="none" strike="noStrike" kern="0" cap="none" spc="0" normalizeH="0" baseline="0" noProof="0" dirty="0">
                <a:ln>
                  <a:noFill/>
                </a:ln>
                <a:solidFill>
                  <a:srgbClr val="000000"/>
                </a:solidFill>
                <a:effectLst/>
                <a:uLnTx/>
                <a:uFillTx/>
                <a:latin typeface="Arial"/>
                <a:cs typeface="Arial"/>
                <a:sym typeface="Arial"/>
              </a:rPr>
              <a:t>career-track</a:t>
            </a:r>
            <a:r>
              <a:rPr kumimoji="0" lang="en" sz="2800" b="1" i="0" u="none" strike="noStrike" kern="0" cap="none" spc="0" normalizeH="0" noProof="0" dirty="0">
                <a:ln>
                  <a:noFill/>
                </a:ln>
                <a:solidFill>
                  <a:srgbClr val="000000"/>
                </a:solidFill>
                <a:effectLst/>
                <a:uLnTx/>
                <a:uFillTx/>
                <a:latin typeface="Arial"/>
                <a:cs typeface="Arial"/>
                <a:sym typeface="Arial"/>
              </a:rPr>
              <a:t> faculty don’t have mandatory review dates, they should wait until they have clearly established excellence before deciding to go forward with a promotion package.</a:t>
            </a:r>
            <a:endParaRPr kumimoji="0" lang="en" sz="2800" b="1"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465169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0" y="0"/>
            <a:ext cx="9144000" cy="5143500"/>
          </a:xfrm>
          <a:prstGeom prst="rect">
            <a:avLst/>
          </a:prstGeom>
          <a:solidFill>
            <a:srgbClr val="000000"/>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sz="1050">
              <a:solidFill>
                <a:schemeClr val="lt1"/>
              </a:solidFill>
              <a:latin typeface="Arial" pitchFamily="34" charset="0"/>
              <a:ea typeface="+mn-ea"/>
              <a:cs typeface="Arial" pitchFamily="34" charset="0"/>
            </a:endParaRPr>
          </a:p>
        </p:txBody>
      </p:sp>
      <p:sp>
        <p:nvSpPr>
          <p:cNvPr id="4" name="Rectangle 3"/>
          <p:cNvSpPr>
            <a:spLocks noChangeArrowheads="1"/>
          </p:cNvSpPr>
          <p:nvPr/>
        </p:nvSpPr>
        <p:spPr bwMode="auto">
          <a:xfrm>
            <a:off x="914400" y="1371600"/>
            <a:ext cx="7890553" cy="1977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fontAlgn="base">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nSpc>
                <a:spcPts val="4875"/>
              </a:lnSpc>
              <a:spcBef>
                <a:spcPct val="0"/>
              </a:spcBef>
              <a:buNone/>
            </a:pPr>
            <a:r>
              <a:rPr lang="en-US" altLang="en-US" sz="4875" b="1" dirty="0">
                <a:solidFill>
                  <a:srgbClr val="FFFFFF"/>
                </a:solidFill>
              </a:rPr>
              <a:t>Part II:</a:t>
            </a:r>
            <a:r>
              <a:rPr lang="en-US" altLang="en-US" sz="4725" b="1" dirty="0">
                <a:solidFill>
                  <a:srgbClr val="FFC627"/>
                </a:solidFill>
              </a:rPr>
              <a:t> Promotion Criteria</a:t>
            </a:r>
            <a:r>
              <a:rPr lang="en-US" altLang="en-US" sz="4875" b="1" dirty="0">
                <a:solidFill>
                  <a:srgbClr val="FFFFFF"/>
                </a:solidFill>
              </a:rPr>
              <a:t>;</a:t>
            </a:r>
            <a:r>
              <a:rPr lang="en-US" altLang="en-US" sz="4725" b="1" dirty="0">
                <a:solidFill>
                  <a:srgbClr val="FFC627"/>
                </a:solidFill>
              </a:rPr>
              <a:t> how will my performance be measured</a:t>
            </a:r>
            <a:r>
              <a:rPr lang="en-US" altLang="en-US" sz="4875" b="1" dirty="0">
                <a:solidFill>
                  <a:srgbClr val="FFFFFF"/>
                </a:solidFill>
              </a:rPr>
              <a:t>?</a:t>
            </a:r>
          </a:p>
        </p:txBody>
      </p:sp>
    </p:spTree>
    <p:extLst>
      <p:ext uri="{BB962C8B-B14F-4D97-AF65-F5344CB8AC3E}">
        <p14:creationId xmlns:p14="http://schemas.microsoft.com/office/powerpoint/2010/main" val="1442451932"/>
      </p:ext>
    </p:extLst>
  </p:cSld>
  <p:clrMapOvr>
    <a:masterClrMapping/>
  </p:clrMapOvr>
  <p:transition>
    <p:push/>
  </p:transition>
</p:sld>
</file>

<file path=ppt/theme/theme1.xml><?xml version="1.0" encoding="utf-8"?>
<a:theme xmlns:a="http://schemas.openxmlformats.org/drawingml/2006/main" name="ASU Template">
  <a:themeElements>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SU Template">
  <a:themeElements>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ppt/theme/themeOverride2.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ppt/theme/themeOverride3.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ppt/theme/themeOverride4.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ppt/theme/themeOverride5.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ppt/theme/themeOverride6.xml><?xml version="1.0" encoding="utf-8"?>
<a:themeOverride xmlns:a="http://schemas.openxmlformats.org/drawingml/2006/main">
  <a:clrScheme name="ASU Pallet">
    <a:dk1>
      <a:srgbClr val="000000"/>
    </a:dk1>
    <a:lt1>
      <a:srgbClr val="FFFFFF"/>
    </a:lt1>
    <a:dk2>
      <a:srgbClr val="951D40"/>
    </a:dk2>
    <a:lt2>
      <a:srgbClr val="5C6670"/>
    </a:lt2>
    <a:accent1>
      <a:srgbClr val="FFC627"/>
    </a:accent1>
    <a:accent2>
      <a:srgbClr val="951D40"/>
    </a:accent2>
    <a:accent3>
      <a:srgbClr val="78BE20"/>
    </a:accent3>
    <a:accent4>
      <a:srgbClr val="FF7F32"/>
    </a:accent4>
    <a:accent5>
      <a:srgbClr val="00A3E0"/>
    </a:accent5>
    <a:accent6>
      <a:srgbClr val="000000"/>
    </a:accent6>
    <a:hlink>
      <a:srgbClr val="951D40"/>
    </a:hlink>
    <a:folHlink>
      <a:srgbClr val="5C6670"/>
    </a:folHlink>
  </a:clrScheme>
</a:themeOverride>
</file>

<file path=docProps/app.xml><?xml version="1.0" encoding="utf-8"?>
<Properties xmlns="http://schemas.openxmlformats.org/officeDocument/2006/extended-properties" xmlns:vt="http://schemas.openxmlformats.org/officeDocument/2006/docPropsVTypes">
  <TotalTime>1307</TotalTime>
  <Words>2576</Words>
  <Application>Microsoft Office PowerPoint</Application>
  <PresentationFormat>On-screen Show (16:9)</PresentationFormat>
  <Paragraphs>158</Paragraphs>
  <Slides>38</Slides>
  <Notes>37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38</vt:i4>
      </vt:variant>
    </vt:vector>
  </HeadingPairs>
  <TitlesOfParts>
    <vt:vector size="45" baseType="lpstr">
      <vt:lpstr>ＭＳ Ｐゴシック</vt:lpstr>
      <vt:lpstr>Arial</vt:lpstr>
      <vt:lpstr>Calibri</vt:lpstr>
      <vt:lpstr>Times New Roman</vt:lpstr>
      <vt:lpstr>Wingdings</vt:lpstr>
      <vt:lpstr>ASU Template</vt:lpstr>
      <vt:lpstr>ASU Template</vt:lpstr>
      <vt:lpstr>Career-track Faculty Promotion Workshop</vt:lpstr>
      <vt:lpstr>PowerPoint Presentation</vt:lpstr>
      <vt:lpstr>PowerPoint Presentation</vt:lpstr>
      <vt:lpstr>Asst. Teach. Prof.    Assc. Teach. Prof. Clinical Asst. Prof.    Clin. Assc. Prof. Research Asst. Prof.    Res. Assc. Prof.  </vt:lpstr>
      <vt:lpstr>Assc. Teach. Prof.   Teaching Professor Clinical Assc. Prof.    Clinical Professor Research Assc. Prof.   Research Professor  </vt:lpstr>
      <vt:lpstr>Title changes may delay promotion</vt:lpstr>
      <vt:lpstr>Time at ASU is important.</vt:lpstr>
      <vt:lpstr>Consider carefully the question “Why go up now?”</vt:lpstr>
      <vt:lpstr>PowerPoint Presentation</vt:lpstr>
      <vt:lpstr>Faculty Promotion/Academic Affairs Manual 506-05 </vt:lpstr>
      <vt:lpstr>Faculty Promotion/Academic Affairs Manual 506-05 </vt:lpstr>
      <vt:lpstr>Academic Professional Promotion/ACD 507-07 </vt:lpstr>
      <vt:lpstr>Tip: before you decide to go up, ask your unit for a copy of your rank’s criteria for promotion</vt:lpstr>
      <vt:lpstr>Tip: also ask your unit for a copy of your job description</vt:lpstr>
      <vt:lpstr>PowerPoint Presentation</vt:lpstr>
      <vt:lpstr>Process Guide for Promotion of Fixed-term Faculty</vt:lpstr>
      <vt:lpstr>Process Guide for Promotion of Fixed-term Faculty</vt:lpstr>
      <vt:lpstr>Tips re CVs</vt:lpstr>
      <vt:lpstr>Process Guide for Promotion of Fixed-term Faculty</vt:lpstr>
      <vt:lpstr>Tips re personal statements</vt:lpstr>
      <vt:lpstr>Process Guide for Promotion of Fixed-term Faculty</vt:lpstr>
      <vt:lpstr>Process Guide for Promotion of Fixed-term Faculty</vt:lpstr>
      <vt:lpstr>Confirmation of Publications/Creative Materials Selections</vt:lpstr>
      <vt:lpstr>Tips re publications</vt:lpstr>
      <vt:lpstr>Process Guide for Promotion of Fixed-term Faculty</vt:lpstr>
      <vt:lpstr>Process Guide for Promotion of Fixed-term Faculty</vt:lpstr>
      <vt:lpstr>Process Guide for Promotion of Fixed-term Faculty</vt:lpstr>
      <vt:lpstr>Process Guide for Promotion of Fixed-term Faculty</vt:lpstr>
      <vt:lpstr>Summary of Student Evaluation of Instruction</vt:lpstr>
      <vt:lpstr>Confirmation of Teaching Evidence</vt:lpstr>
      <vt:lpstr>Teaching evidence</vt:lpstr>
      <vt:lpstr>Examples of evidence of student learning</vt:lpstr>
      <vt:lpstr>Process Guide for Promotion of Fixed-term Faculty</vt:lpstr>
      <vt:lpstr>Process Guide for Promotion of Fixed-term Faculty</vt:lpstr>
      <vt:lpstr>Tips re optional supplemental materials</vt:lpstr>
      <vt:lpstr>Schedule of Academic Personnel Actions</vt:lpstr>
      <vt:lpstr>What if the decision is not to promote?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Fixed-term Faculty Promotions</dc:title>
  <dc:creator>Elizabeth King (Provost Office)</dc:creator>
  <cp:lastModifiedBy>Myken Lunceford</cp:lastModifiedBy>
  <cp:revision>207</cp:revision>
  <cp:lastPrinted>2019-08-27T20:46:11Z</cp:lastPrinted>
  <dcterms:modified xsi:type="dcterms:W3CDTF">2024-02-07T23:34:09Z</dcterms:modified>
</cp:coreProperties>
</file>