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42" r:id="rId2"/>
    <p:sldId id="416" r:id="rId3"/>
    <p:sldId id="370" r:id="rId4"/>
    <p:sldId id="369" r:id="rId5"/>
    <p:sldId id="39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2E30D-3583-488F-BFED-BEA220051A9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AC376-43B6-4025-862B-E65D75569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32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2150"/>
            <a:ext cx="6156325" cy="34639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82" tIns="46241" rIns="92482" bIns="46241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1423" indent="-28900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56035" indent="-23120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18449" indent="-23120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80863" indent="-23120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43275" indent="-231206" defTabSz="4624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05690" indent="-231206" defTabSz="4624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68104" indent="-231206" defTabSz="4624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30518" indent="-231206" defTabSz="4624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3A7EA57-A7F2-4FD9-AB91-00A99A58FD3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176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71475" y="681038"/>
            <a:ext cx="6056313" cy="3406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79899" y="4315215"/>
            <a:ext cx="5439188" cy="4088099"/>
          </a:xfrm>
          <a:prstGeom prst="rect">
            <a:avLst/>
          </a:prstGeom>
          <a:noFill/>
          <a:ln>
            <a:noFill/>
          </a:ln>
        </p:spPr>
        <p:txBody>
          <a:bodyPr lIns="90743" tIns="90743" rIns="90743" bIns="90743" anchor="t" anchorCtr="0">
            <a:noAutofit/>
          </a:bodyPr>
          <a:lstStyle/>
          <a:p>
            <a:pPr>
              <a:buClr>
                <a:schemeClr val="dk1"/>
              </a:buClr>
            </a:pP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7864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95010" y="4387136"/>
            <a:ext cx="5560059" cy="4156234"/>
          </a:xfrm>
          <a:prstGeom prst="rect">
            <a:avLst/>
          </a:prstGeom>
          <a:noFill/>
          <a:ln>
            <a:noFill/>
          </a:ln>
        </p:spPr>
        <p:txBody>
          <a:bodyPr lIns="92468" tIns="92468" rIns="92468" bIns="92468" anchor="t" anchorCtr="0">
            <a:noAutofit/>
          </a:bodyPr>
          <a:lstStyle/>
          <a:p>
            <a:pPr>
              <a:buClr>
                <a:schemeClr val="dk1"/>
              </a:buClr>
            </a:pP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2206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95010" y="4387136"/>
            <a:ext cx="5560059" cy="4156234"/>
          </a:xfrm>
          <a:prstGeom prst="rect">
            <a:avLst/>
          </a:prstGeom>
          <a:noFill/>
          <a:ln>
            <a:noFill/>
          </a:ln>
        </p:spPr>
        <p:txBody>
          <a:bodyPr lIns="92468" tIns="92468" rIns="92468" bIns="92468" anchor="t" anchorCtr="0">
            <a:noAutofit/>
          </a:bodyPr>
          <a:lstStyle/>
          <a:p>
            <a:pPr>
              <a:buClr>
                <a:schemeClr val="dk1"/>
              </a:buClr>
            </a:pP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8529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95010" y="4387136"/>
            <a:ext cx="5560059" cy="4156234"/>
          </a:xfrm>
          <a:prstGeom prst="rect">
            <a:avLst/>
          </a:prstGeom>
          <a:noFill/>
          <a:ln>
            <a:noFill/>
          </a:ln>
        </p:spPr>
        <p:txBody>
          <a:bodyPr lIns="92468" tIns="92468" rIns="92468" bIns="92468" anchor="t" anchorCtr="0">
            <a:noAutofit/>
          </a:bodyPr>
          <a:lstStyle/>
          <a:p>
            <a:pPr>
              <a:buClr>
                <a:schemeClr val="dk1"/>
              </a:buClr>
            </a:pP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2026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34892-F34E-4789-AB7F-1A354C0F2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74F05-A6BC-40C3-A51D-759E1970C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FC9B9-A6B0-46E8-9B41-8D5A2A0BF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41096-5B0A-4BBD-9CEF-D3D7E66B9965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12485-5305-4E0F-9B50-8ACC0A8E0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From Search Workshop for Admins in 2022//1-23-24ek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8F7C9-1D03-41A9-A66F-D261B304E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A37F-8796-42A8-B7A6-3EBBE9A92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4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7DF11-C39E-4E82-9C4B-EB342858C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74645-B994-47C4-9B66-EEA2E5A9E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03DC6-17BE-483F-989B-8A09D2A40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C687D-72E3-4151-AFC0-03F98765323C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1519F-1576-49BE-ABE7-D925408A4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From Search Workshop for Admins in 2022//1-23-24ek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4C3CC-B0E2-4423-8B45-C2E0E984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A37F-8796-42A8-B7A6-3EBBE9A92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15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27F0CC-2197-47E5-88F1-599951711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E89369-54A3-4B51-809C-A351D0646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16FF6-8E4C-4C0C-88C4-88A05A333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CEFA-7B18-4CD1-B6E9-60E2C9194774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1FFD1-46BC-4124-8FF0-673ED342C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From Search Workshop for Admins in 2022//1-23-24ek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1C3FA-6ECC-4866-80A6-E245132EA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A37F-8796-42A8-B7A6-3EBBE9A92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17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line with text 1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733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733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733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733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733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733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733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733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15596" y="1606434"/>
            <a:ext cx="10427200" cy="4268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8661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break bar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0" y="1752600"/>
            <a:ext cx="12192000" cy="205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162533" tIns="81233" rIns="162533" bIns="812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4933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509117" y="2133601"/>
            <a:ext cx="10817199" cy="1361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200" b="1">
                <a:solidFill>
                  <a:schemeClr val="dk1"/>
                </a:solidFill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200" b="1">
                <a:solidFill>
                  <a:schemeClr val="dk1"/>
                </a:solidFill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200" b="1">
                <a:solidFill>
                  <a:schemeClr val="dk1"/>
                </a:solidFill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200" b="1">
                <a:solidFill>
                  <a:schemeClr val="dk1"/>
                </a:solidFill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200" b="1">
                <a:solidFill>
                  <a:schemeClr val="dk1"/>
                </a:solidFill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200" b="1">
                <a:solidFill>
                  <a:schemeClr val="dk1"/>
                </a:solidFill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200" b="1">
                <a:solidFill>
                  <a:schemeClr val="dk1"/>
                </a:solidFill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2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864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8FE2C-72A4-4431-82F4-DF4F35787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31576-5120-42E3-A065-1DB723A3A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E793E-8C60-4A84-8ECF-35AC779F5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7F98-FC11-4C03-B246-310A64BFDFD9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8A461-9A9B-4580-B63A-34478AA5B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From Search Workshop for Admins in 2022//1-23-24ek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062E7-F3EF-4B11-B612-394AAEB9D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A37F-8796-42A8-B7A6-3EBBE9A92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8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14CF6-7588-4557-B658-E3F4EEEF5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4BBA4-A6A6-47F7-B8D9-B242ABFE3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A9F85-4895-42AA-B5D7-AE31FC566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C0A21-551E-499D-A5FA-BD4A291FE1EC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B024A-4BE0-439C-A316-4B6F95A72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From Search Workshop for Admins in 2022//1-23-24ek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607DA-AC81-4619-ADFD-2932B8F39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A37F-8796-42A8-B7A6-3EBBE9A92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2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967-CDFC-4657-9709-C611325E8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41B49-FAE6-43A8-AF81-2FDF88CAC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27D5BF-7F28-4049-A22A-05B1D646D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46A23-0FDE-41DC-BC09-A703C58E2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2B6-B151-45D8-B97F-F2F12257D857}" type="datetime1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E67079-AAEE-4ADB-82E1-77766C165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From Search Workshop for Admins in 2022//1-23-24ek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FBD886-2B8C-424D-8E0E-00A67F03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A37F-8796-42A8-B7A6-3EBBE9A92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A9403-B4F3-4468-BEDA-CCBFB4925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089FA6-A79C-4CFC-A72F-ABDC6365C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5579D6-BC18-45D9-8AD7-AD67689AB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F17088-105D-4D3E-A7EE-F692AAA6A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E27C9E-B786-4990-8560-84A111E8B5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5F9733-570F-4300-A22C-3D2A196D9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DEA9-F2E6-4FEA-8B0F-7A011DACE58D}" type="datetime1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9BB434-3741-44F2-9746-CD576E42D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From Search Workshop for Admins in 2022//1-23-24ek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2193C4-754A-4262-9F1B-9FC5D2EF9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A37F-8796-42A8-B7A6-3EBBE9A92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04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DBFF6-CD8D-4A40-9573-A4B2A73C6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3956CE-E1D3-407E-8872-EF157360B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8ACB-660C-4207-B66B-DF6833F80AF2}" type="datetime1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9624BA-3C2F-455F-A9FD-229F0A637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From Search Workshop for Admins in 2022//1-23-24ek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461769-9BD2-4215-8634-8806AF2B7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A37F-8796-42A8-B7A6-3EBBE9A92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0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D8BA82-B879-4C38-8C1D-EF6F9EFD6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658D-DBFE-4728-87FB-C67C9875D74B}" type="datetime1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46C650-88BB-4656-B8EF-00BFCC778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From Search Workshop for Admins in 2022//1-23-24ek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86C612-2451-47E3-A39F-F119A4B43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A37F-8796-42A8-B7A6-3EBBE9A92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8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C8B5F-A4E7-438A-9A95-5C41CCF0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4FE4A-3480-451D-90A3-3A81DEE05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3DE4E2-C17F-4135-846C-C0202DF84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BA30F-8F5C-4F0D-ADAF-2955C4198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4F95-A988-4FFA-93DF-861C810F6F46}" type="datetime1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A99AB-BE03-45B1-A213-F39A90D5F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From Search Workshop for Admins in 2022//1-23-24ek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50228A-3F22-4831-8C11-32BDE6027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A37F-8796-42A8-B7A6-3EBBE9A92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52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6E85D-D363-4A72-8BC7-709043F84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32D1-6A50-4638-9C9F-C28C0F8B41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DFB934-1DDF-4B3F-B9B7-B8B396A7D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81E0D0-68C9-4A5B-B8DF-DD2CE64E3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FAE9-18A9-4F79-889A-EFACF57E5E9E}" type="datetime1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15720-3767-4616-8E37-C3E8820E8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From Search Workshop for Admins in 2022//1-23-24ek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575112-863D-4EC0-BD5E-F7A6734D8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A37F-8796-42A8-B7A6-3EBBE9A92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3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331B0A-204C-446C-817E-ADFBB59D3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F881A-C850-48E1-9572-F11C375FD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CA635-D55E-4553-A20E-0C4496531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0F604-9AAC-4A07-9FEC-FBB9EF72EBA0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92879-1E6D-4852-8864-E0DB3B9322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From Search Workshop for Admins in 2022//1-23-24ek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2023E-6814-4C99-9B96-93D0AB0D19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FA37F-8796-42A8-B7A6-3EBBE9A92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99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FFC627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endParaRPr lang="en-US" sz="1400" dirty="0">
              <a:solidFill>
                <a:srgbClr val="FFB31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219199" y="1828800"/>
            <a:ext cx="8871132" cy="2593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ts val="6500"/>
              </a:lnSpc>
              <a:spcBef>
                <a:spcPct val="0"/>
              </a:spcBef>
              <a:buNone/>
            </a:pPr>
            <a:r>
              <a:rPr lang="en-US" altLang="en-US" sz="6500" b="1" dirty="0">
                <a:solidFill>
                  <a:srgbClr val="000000"/>
                </a:solidFill>
              </a:rPr>
              <a:t>Guidelines for Campus Visit Support of Candidates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A4DD69-CCD2-400E-A0AC-D7465E59B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From Search Workshop for Admins in 2022//1-23-24ek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39903D-ACC5-4697-B1A1-0DDBBEB59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A37F-8796-42A8-B7A6-3EBBE9A92A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4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329717" y="1273927"/>
            <a:ext cx="9389048" cy="4212475"/>
          </a:xfrm>
          <a:prstGeom prst="rect">
            <a:avLst/>
          </a:prstGeom>
          <a:noFill/>
          <a:ln>
            <a:noFill/>
          </a:ln>
        </p:spPr>
        <p:txBody>
          <a:bodyPr vert="horz" lIns="121900" tIns="121900" rIns="121900" bIns="121900" rtlCol="0" anchor="t" anchorCtr="0">
            <a:noAutofit/>
          </a:bodyPr>
          <a:lstStyle/>
          <a:p>
            <a:pPr marL="609585" indent="-457189"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67" b="1" dirty="0">
                <a:solidFill>
                  <a:schemeClr val="dk1"/>
                </a:solidFill>
              </a:rPr>
              <a:t>The agenda </a:t>
            </a:r>
            <a:r>
              <a:rPr lang="en-US" sz="2667" b="1" dirty="0">
                <a:solidFill>
                  <a:schemeClr val="dk1"/>
                </a:solidFill>
              </a:rPr>
              <a:t>and the same basic set of questions</a:t>
            </a:r>
            <a:r>
              <a:rPr lang="en" sz="2667" b="1" dirty="0">
                <a:solidFill>
                  <a:schemeClr val="dk1"/>
                </a:solidFill>
              </a:rPr>
              <a:t> should be the same for all candidates. </a:t>
            </a:r>
          </a:p>
          <a:p>
            <a:pPr marL="609585" indent="-457189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67" b="1" dirty="0">
                <a:solidFill>
                  <a:schemeClr val="dk1"/>
                </a:solidFill>
              </a:rPr>
              <a:t>Internal candidates should be treated the same as external candidates. </a:t>
            </a:r>
          </a:p>
          <a:p>
            <a:pPr marL="609585" indent="-457189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67" b="1" dirty="0">
                <a:solidFill>
                  <a:schemeClr val="dk1"/>
                </a:solidFill>
              </a:rPr>
              <a:t>Committee members should make every effort to attend all interviews.</a:t>
            </a:r>
          </a:p>
          <a:p>
            <a:pPr marL="609585" indent="-457189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67" b="1" dirty="0">
                <a:solidFill>
                  <a:schemeClr val="dk1"/>
                </a:solidFill>
              </a:rPr>
              <a:t>Regarding zoom vs. in-</a:t>
            </a:r>
            <a:r>
              <a:rPr lang="en-US" sz="2667" b="1" dirty="0">
                <a:solidFill>
                  <a:schemeClr val="dk1"/>
                </a:solidFill>
              </a:rPr>
              <a:t>person interviews, aim for an equivalent experience.  Even meals can be done via zoom.</a:t>
            </a:r>
            <a:endParaRPr lang="en" sz="2667" b="1" dirty="0">
              <a:solidFill>
                <a:schemeClr val="dk1"/>
              </a:solidFill>
            </a:endParaRPr>
          </a:p>
          <a:p>
            <a:pPr>
              <a:spcBef>
                <a:spcPts val="2133"/>
              </a:spcBef>
              <a:spcAft>
                <a:spcPts val="0"/>
              </a:spcAft>
              <a:buSzPct val="25000"/>
            </a:pPr>
            <a:endParaRPr sz="2133" b="1" dirty="0"/>
          </a:p>
        </p:txBody>
      </p:sp>
      <p:sp>
        <p:nvSpPr>
          <p:cNvPr id="5" name="Shape 184"/>
          <p:cNvSpPr txBox="1">
            <a:spLocks noGrp="1"/>
          </p:cNvSpPr>
          <p:nvPr>
            <p:ph type="title"/>
          </p:nvPr>
        </p:nvSpPr>
        <p:spPr>
          <a:xfrm>
            <a:off x="243841" y="365760"/>
            <a:ext cx="11360799" cy="609600"/>
          </a:xfrm>
          <a:prstGeom prst="rect">
            <a:avLst/>
          </a:prstGeom>
          <a:noFill/>
          <a:ln>
            <a:noFill/>
          </a:ln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SzPct val="25000"/>
            </a:pPr>
            <a:r>
              <a:rPr lang="en" b="0" dirty="0">
                <a:highlight>
                  <a:srgbClr val="FFC000"/>
                </a:highlight>
              </a:rPr>
              <a:t>Campus Visit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3E3967B-D5E3-4636-ABA1-4422F021FB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508"/>
          <a:stretch/>
        </p:blipFill>
        <p:spPr>
          <a:xfrm>
            <a:off x="10040627" y="1913708"/>
            <a:ext cx="1821656" cy="313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976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354568" y="2133601"/>
            <a:ext cx="11397720" cy="1184223"/>
          </a:xfrm>
          <a:prstGeom prst="rect">
            <a:avLst/>
          </a:prstGeom>
          <a:noFill/>
          <a:ln>
            <a:noFill/>
          </a:ln>
        </p:spPr>
        <p:txBody>
          <a:bodyPr vert="horz" lIns="121900" tIns="121900" rIns="121900" bIns="121900" rtlCol="0" anchor="ctr" anchorCtr="0">
            <a:noAutofit/>
          </a:bodyPr>
          <a:lstStyle/>
          <a:p>
            <a:pPr lvl="0"/>
            <a:r>
              <a:rPr lang="en-US" sz="4267" dirty="0"/>
              <a:t>Make sure the candidate has the name and the contact information of </a:t>
            </a:r>
            <a:r>
              <a:rPr lang="en-US" sz="4267" u="sng" dirty="0"/>
              <a:t>a staff member</a:t>
            </a:r>
            <a:r>
              <a:rPr lang="en-US" sz="4267" dirty="0"/>
              <a:t> they can reach out.</a:t>
            </a:r>
          </a:p>
        </p:txBody>
      </p:sp>
      <p:sp>
        <p:nvSpPr>
          <p:cNvPr id="8" name="Shape 127"/>
          <p:cNvSpPr txBox="1">
            <a:spLocks/>
          </p:cNvSpPr>
          <p:nvPr/>
        </p:nvSpPr>
        <p:spPr>
          <a:xfrm>
            <a:off x="243841" y="365760"/>
            <a:ext cx="9821145" cy="6096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ct val="25000"/>
            </a:pPr>
            <a:r>
              <a:rPr lang="en" sz="3733" dirty="0">
                <a:highlight>
                  <a:srgbClr val="FFC000"/>
                </a:highlight>
              </a:rPr>
              <a:t>Campus Visit: accommodations</a:t>
            </a:r>
            <a:endParaRPr lang="en" sz="3733" b="1" dirty="0">
              <a:highlight>
                <a:srgbClr val="FFC000"/>
              </a:highlight>
            </a:endParaRPr>
          </a:p>
        </p:txBody>
      </p:sp>
      <p:sp>
        <p:nvSpPr>
          <p:cNvPr id="2" name="AutoShape 2" descr="Image result for evidence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" name="AutoShape 4" descr="Image result for evidence"/>
          <p:cNvSpPr>
            <a:spLocks noChangeAspect="1" noChangeArrowheads="1"/>
          </p:cNvSpPr>
          <p:nvPr/>
        </p:nvSpPr>
        <p:spPr bwMode="auto">
          <a:xfrm>
            <a:off x="410633" y="10584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486411" y="4082126"/>
            <a:ext cx="11265877" cy="91319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marL="115888" indent="-11588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667" b="1" dirty="0">
                <a:solidFill>
                  <a:srgbClr val="000000"/>
                </a:solidFill>
              </a:rPr>
              <a:t>Candidates may feel more comfortable contacting someone who’s not evaluating them.</a:t>
            </a:r>
          </a:p>
        </p:txBody>
      </p:sp>
    </p:spTree>
    <p:extLst>
      <p:ext uri="{BB962C8B-B14F-4D97-AF65-F5344CB8AC3E}">
        <p14:creationId xmlns:p14="http://schemas.microsoft.com/office/powerpoint/2010/main" val="1143312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354568" y="2133601"/>
            <a:ext cx="11397720" cy="1184223"/>
          </a:xfrm>
          <a:prstGeom prst="rect">
            <a:avLst/>
          </a:prstGeom>
          <a:noFill/>
          <a:ln>
            <a:noFill/>
          </a:ln>
        </p:spPr>
        <p:txBody>
          <a:bodyPr vert="horz" lIns="121900" tIns="121900" rIns="121900" bIns="121900" rtlCol="0" anchor="ctr" anchorCtr="0">
            <a:noAutofit/>
          </a:bodyPr>
          <a:lstStyle/>
          <a:p>
            <a:pPr lvl="0"/>
            <a:r>
              <a:rPr lang="en-US" sz="4800" dirty="0"/>
              <a:t>Never assume that anyone is pregnant, lactating, disabled, has dietary restrictions, etc...</a:t>
            </a:r>
          </a:p>
        </p:txBody>
      </p:sp>
      <p:sp>
        <p:nvSpPr>
          <p:cNvPr id="8" name="Shape 127"/>
          <p:cNvSpPr txBox="1">
            <a:spLocks/>
          </p:cNvSpPr>
          <p:nvPr/>
        </p:nvSpPr>
        <p:spPr>
          <a:xfrm>
            <a:off x="243841" y="365760"/>
            <a:ext cx="9821145" cy="6096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ct val="25000"/>
            </a:pPr>
            <a:r>
              <a:rPr lang="en" sz="3733" dirty="0">
                <a:highlight>
                  <a:srgbClr val="FFC000"/>
                </a:highlight>
              </a:rPr>
              <a:t>Campus Visit: accommodations</a:t>
            </a:r>
            <a:endParaRPr lang="en" sz="3733" b="1" dirty="0">
              <a:highlight>
                <a:srgbClr val="FFC000"/>
              </a:highlight>
            </a:endParaRPr>
          </a:p>
        </p:txBody>
      </p:sp>
      <p:sp>
        <p:nvSpPr>
          <p:cNvPr id="2" name="AutoShape 2" descr="Image result for evidence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" name="AutoShape 4" descr="Image result for evidence"/>
          <p:cNvSpPr>
            <a:spLocks noChangeAspect="1" noChangeArrowheads="1"/>
          </p:cNvSpPr>
          <p:nvPr/>
        </p:nvSpPr>
        <p:spPr bwMode="auto">
          <a:xfrm>
            <a:off x="410633" y="10584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613834" y="4143081"/>
            <a:ext cx="11265877" cy="50276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marL="115888" indent="-11588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667" b="1" dirty="0">
                <a:sym typeface="Wingdings" panose="05000000000000000000" pitchFamily="2" charset="2"/>
              </a:rPr>
              <a:t>…but be ready to accommodate.</a:t>
            </a:r>
          </a:p>
        </p:txBody>
      </p:sp>
    </p:spTree>
    <p:extLst>
      <p:ext uri="{BB962C8B-B14F-4D97-AF65-F5344CB8AC3E}">
        <p14:creationId xmlns:p14="http://schemas.microsoft.com/office/powerpoint/2010/main" val="2047693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243841" y="365760"/>
            <a:ext cx="11360799" cy="609600"/>
          </a:xfrm>
          <a:prstGeom prst="rect">
            <a:avLst/>
          </a:prstGeom>
          <a:noFill/>
          <a:ln>
            <a:noFill/>
          </a:ln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SzPct val="25000"/>
            </a:pPr>
            <a:r>
              <a:rPr lang="en" b="0" dirty="0">
                <a:highlight>
                  <a:srgbClr val="FFC000"/>
                </a:highlight>
              </a:rPr>
              <a:t>Campus Visit: offering assistance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415596" y="1606434"/>
            <a:ext cx="11189043" cy="4268799"/>
          </a:xfrm>
          <a:prstGeom prst="rect">
            <a:avLst/>
          </a:prstGeom>
          <a:noFill/>
          <a:ln>
            <a:noFill/>
          </a:ln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en-US" sz="4267" b="1" dirty="0">
                <a:solidFill>
                  <a:schemeClr val="tx1"/>
                </a:solidFill>
              </a:rPr>
              <a:t>Okay to say:</a:t>
            </a:r>
          </a:p>
          <a:p>
            <a:pPr marL="609585" indent="-457189"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altLang="en-US" sz="4267" b="1" dirty="0">
                <a:solidFill>
                  <a:schemeClr val="dk1"/>
                </a:solidFill>
              </a:rPr>
              <a:t>I’ll be making reservations for dinner—do you have any preferences?</a:t>
            </a:r>
          </a:p>
          <a:p>
            <a:pPr marL="609585" indent="-457189"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altLang="en-US" sz="4267" b="1" dirty="0">
                <a:solidFill>
                  <a:schemeClr val="dk1"/>
                </a:solidFill>
              </a:rPr>
              <a:t>Please let me know if there’s anything you need.</a:t>
            </a:r>
          </a:p>
        </p:txBody>
      </p:sp>
    </p:spTree>
    <p:extLst>
      <p:ext uri="{BB962C8B-B14F-4D97-AF65-F5344CB8AC3E}">
        <p14:creationId xmlns:p14="http://schemas.microsoft.com/office/powerpoint/2010/main" val="699876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177</Words>
  <Application>Microsoft Office PowerPoint</Application>
  <PresentationFormat>Widescreen</PresentationFormat>
  <Paragraphs>19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Wingdings</vt:lpstr>
      <vt:lpstr>Office Theme</vt:lpstr>
      <vt:lpstr>PowerPoint Presentation</vt:lpstr>
      <vt:lpstr>Campus Visit</vt:lpstr>
      <vt:lpstr>Make sure the candidate has the name and the contact information of a staff member they can reach out.</vt:lpstr>
      <vt:lpstr>Never assume that anyone is pregnant, lactating, disabled, has dietary restrictions, etc...</vt:lpstr>
      <vt:lpstr>Campus Visit: offering assistance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King (Provost Office)</dc:creator>
  <cp:lastModifiedBy>Elizabeth King (Provost Office)</cp:lastModifiedBy>
  <cp:revision>4</cp:revision>
  <dcterms:created xsi:type="dcterms:W3CDTF">2024-01-23T17:20:28Z</dcterms:created>
  <dcterms:modified xsi:type="dcterms:W3CDTF">2024-01-23T17:28:37Z</dcterms:modified>
</cp:coreProperties>
</file>